
<file path=[Content_Types].xml><?xml version="1.0" encoding="utf-8"?>
<Types xmlns="http://schemas.openxmlformats.org/package/2006/content-types">
  <Default Extension="wmf" ContentType="image/x-wmf"/>
  <Default Extension="gif" ContentType="image/gi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Layouts/slideLayout6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5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58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3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2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4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notesSlides/notesSlide13.xml" ContentType="application/vnd.openxmlformats-officedocument.presentationml.notesSlide+xml"/>
  <Override PartName="/ppt/theme/theme5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5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70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35.xml" ContentType="application/vnd.openxmlformats-officedocument.presentationml.slideLayout+xml"/>
  <Override PartName="/ppt/diagrams/quickStyle1.xml" ContentType="application/vnd.openxmlformats-officedocument.drawingml.diagramQuickStyle+xml"/>
  <Override PartName="/ppt/viewProps.xml" ContentType="application/vnd.openxmlformats-officedocument.presentationml.viewProps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Masters/slideMaster3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1.xml" ContentType="application/vnd.openxmlformats-officedocument.presentationml.slideLayout+xml"/>
  <Override PartName="/ppt/diagrams/drawing1.xml" ContentType="application/vnd.openxmlformats-officedocument.drawingml.diagramDrawing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9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0" d="6"/>
          <a:sy n="0" d="2"/>
        </p:scale>
        <p:origin x="7694640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theme" Target="theme/theme1.xml"/><Relationship Id="rId8" Type="http://schemas.openxmlformats.org/officeDocument/2006/relationships/theme" Target="theme/theme2.xml"/><Relationship Id="rId9" Type="http://schemas.openxmlformats.org/officeDocument/2006/relationships/theme" Target="theme/theme3.xml"/><Relationship Id="rId10" Type="http://schemas.openxmlformats.org/officeDocument/2006/relationships/theme" Target="theme/theme4.xml"/><Relationship Id="rId11" Type="http://schemas.openxmlformats.org/officeDocument/2006/relationships/theme" Target="theme/theme5.xml"/><Relationship Id="rId12" Type="http://schemas.openxmlformats.org/officeDocument/2006/relationships/theme" Target="theme/theme6.xml"/><Relationship Id="rId13" Type="http://schemas.openxmlformats.org/officeDocument/2006/relationships/theme" Target="theme/theme7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 /><Relationship Id="rId31" Type="http://schemas.openxmlformats.org/officeDocument/2006/relationships/tableStyles" Target="tableStyles.xml" /><Relationship Id="rId32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/Relationships>
</file>

<file path=ppt/diagrams/_rels/drawing1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3CB8D0DA-574E-40F0-85E2-B7775D3AC0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 bwMode="auto"/>
      <dgm:t>
        <a:bodyPr/>
        <a:lstStyle/>
        <a:p>
          <a:pPr>
            <a:defRPr/>
          </a:pPr>
          <a:endParaRPr lang="en-US"/>
        </a:p>
      </dgm:t>
    </dgm:pt>
    <dgm:pt modelId="{3B13BF04-2E7E-4A8B-8017-198E00A92ABB}">
      <dgm:prSet phldrT=""/>
      <dgm:spPr bwMode="auto"/>
      <dgm:t>
        <a:bodyPr/>
        <a:lstStyle/>
        <a:p>
          <a:pPr>
            <a:defRPr/>
          </a:pPr>
          <a:r>
            <a:rPr lang="fr-FR"/>
            <a:t>Partager</a:t>
          </a:r>
          <a:endParaRPr lang="en-US"/>
        </a:p>
      </dgm:t>
    </dgm:pt>
    <dgm:pt modelId="{FB75A6AA-FDD1-4EDE-A0DC-643AD4D07164}" type="parTrans" cxnId="{3EF63E13-8E93-49E7-82A2-BE59B319575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4608FD4-4A55-4311-8C44-9F3701514C3B}" type="sibTrans" cxnId="{3EF63E13-8E93-49E7-82A2-BE59B319575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2E81BA2-A52F-45EE-8696-D1A691E2F698}">
      <dgm:prSet phldrT=""/>
      <dgm:spPr bwMode="auto"/>
      <dgm:t>
        <a:bodyPr/>
        <a:lstStyle/>
        <a:p>
          <a:pPr>
            <a:defRPr/>
          </a:pPr>
          <a:r>
            <a:rPr lang="fr-FR"/>
            <a:t>Transmission, Faire Ensemble, Découvrir, Partager ses outils, Conseiller, …</a:t>
          </a:r>
          <a:endParaRPr lang="en-US"/>
        </a:p>
      </dgm:t>
    </dgm:pt>
    <dgm:pt modelId="{51D2FA07-D891-4CAE-964B-E40801B4F6E9}" type="parTrans" cxnId="{83ED9407-E161-439F-B694-496B9815C11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66D0DED-8206-4F34-9340-2F7D1636BA83}" type="sibTrans" cxnId="{83ED9407-E161-439F-B694-496B9815C11B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DC8E571-8A71-4D1A-80C1-F0CBC97F5E9D}">
      <dgm:prSet phldrT=""/>
      <dgm:spPr bwMode="auto"/>
      <dgm:t>
        <a:bodyPr/>
        <a:lstStyle/>
        <a:p>
          <a:pPr>
            <a:defRPr/>
          </a:pPr>
          <a:r>
            <a:rPr lang="fr-FR" b="1"/>
            <a:t>Faire</a:t>
          </a:r>
          <a:endParaRPr lang="en-US"/>
        </a:p>
      </dgm:t>
    </dgm:pt>
    <dgm:pt modelId="{454C00D5-FF94-4647-A28E-A31D21EA8FE1}" type="parTrans" cxnId="{418F2D64-4447-4567-ACBC-99CFD8D28DF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1BBDC96-7019-41A4-8AE8-A605D6904DB0}" type="sibTrans" cxnId="{418F2D64-4447-4567-ACBC-99CFD8D28DF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7D8C09D-1D5E-4D11-9A7D-546C7D66B993}">
      <dgm:prSet phldrT=""/>
      <dgm:spPr bwMode="auto"/>
      <dgm:t>
        <a:bodyPr/>
        <a:lstStyle/>
        <a:p>
          <a:pPr>
            <a:defRPr/>
          </a:pPr>
          <a:r>
            <a:rPr lang="fr-FR"/>
            <a:t>Démonter, Connecter, Détordre, Assembler, Souder, Percer, Coller, Cheviller, Limer, Colmater, Nouer, Remonter, Agrafer, Resserrer, </a:t>
          </a:r>
          <a:r>
            <a:rPr lang="fr-FR"/>
            <a:t>Agrader</a:t>
          </a:r>
          <a:r>
            <a:rPr lang="fr-FR"/>
            <a:t>, Nettoyer, Repriser, </a:t>
          </a:r>
          <a:r>
            <a:rPr lang="fr-FR" i="1"/>
            <a:t>Fabriquer</a:t>
          </a:r>
          <a:r>
            <a:rPr lang="fr-FR"/>
            <a:t>, Redresser, Raboter, Lubrifier, Reconstruire, Revisser, Écouter, Retendre, Couper, Jointer, Clouer, Recoller, Recoller, Recoudre, Boucher, Collaborer, Discuter, Riveter, Amalgamer, Substituer, Rattacher, </a:t>
          </a:r>
          <a:r>
            <a:rPr lang="fr-FR"/>
            <a:t>Patcher</a:t>
          </a:r>
          <a:r>
            <a:rPr lang="fr-FR"/>
            <a:t>, Transformer, Compenser, ..., </a:t>
          </a:r>
          <a:r>
            <a:rPr lang="fr-FR" b="1"/>
            <a:t>Réparer</a:t>
          </a:r>
          <a:endParaRPr lang="en-US"/>
        </a:p>
      </dgm:t>
    </dgm:pt>
    <dgm:pt modelId="{5292932F-69FC-483C-A81E-F903D61D0499}" type="parTrans" cxnId="{CEE94003-6A4D-45D6-A7CA-8A7E241D7D8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EB3F14C-F2B6-4903-BA69-67262219BDC4}" type="sibTrans" cxnId="{CEE94003-6A4D-45D6-A7CA-8A7E241D7D82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E71E6D3-DDC8-4F7A-8256-D7A9DCC3C3DE}">
      <dgm:prSet phldrT=""/>
      <dgm:spPr bwMode="auto"/>
      <dgm:t>
        <a:bodyPr/>
        <a:lstStyle/>
        <a:p>
          <a:pPr>
            <a:defRPr/>
          </a:pPr>
          <a:r>
            <a:rPr lang="fr-FR"/>
            <a:t>Apprendre</a:t>
          </a:r>
          <a:endParaRPr lang="en-US"/>
        </a:p>
      </dgm:t>
    </dgm:pt>
    <dgm:pt modelId="{59B7FA97-7938-4FD9-BDCB-0410D6159FF8}" type="parTrans" cxnId="{0B892703-F54F-4358-B65F-F753F21FA8A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C227EB8-10A1-4085-8737-F5072796472D}" type="sibTrans" cxnId="{0B892703-F54F-4358-B65F-F753F21FA8A4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DF533CA1-B799-4568-A67B-6FFE3B7686AE}">
      <dgm:prSet phldrT=""/>
      <dgm:spPr bwMode="auto"/>
      <dgm:t>
        <a:bodyPr/>
        <a:lstStyle/>
        <a:p>
          <a:pPr>
            <a:defRPr/>
          </a:pPr>
          <a:r>
            <a:rPr lang="fr-FR"/>
            <a:t>Se Former, Découvrir</a:t>
          </a:r>
          <a:endParaRPr lang="en-US"/>
        </a:p>
      </dgm:t>
    </dgm:pt>
    <dgm:pt modelId="{ABA826EF-8D28-4309-AA5F-087A1F59BC7D}" type="parTrans" cxnId="{80212578-3919-4A60-B1E4-6F661D17D64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20E2902-3933-4B00-BD5C-682958205542}" type="sibTrans" cxnId="{80212578-3919-4A60-B1E4-6F661D17D643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D7FABB0-D7AB-FB4C-96B7-3B7ED717AC4B}" type="pres">
      <dgm:prSet presAssocID="{3CB8D0DA-574E-40F0-85E2-B7775D3AC053}" presName="linear" presStyleCnt="0">
        <dgm:presLayoutVars>
          <dgm:animLvl val="lvl"/>
          <dgm:resizeHandles val="exact"/>
        </dgm:presLayoutVars>
      </dgm:prSet>
      <dgm:spPr bwMode="auto"/>
    </dgm:pt>
    <dgm:pt modelId="{2FF7332F-79B4-CF4B-8F9A-39DCAD99E20A}" type="pres">
      <dgm:prSet presAssocID="{3B13BF04-2E7E-4A8B-8017-198E00A92ABB}" presName="parentText" presStyleLbl="node1" presStyleIdx="0" presStyleCnt="3">
        <dgm:presLayoutVars>
          <dgm:chMax val="0"/>
          <dgm:bulletEnabled val="1"/>
        </dgm:presLayoutVars>
      </dgm:prSet>
      <dgm:spPr bwMode="auto"/>
    </dgm:pt>
    <dgm:pt modelId="{A797F2DF-3212-6A4B-9D55-A159B2885BF6}" type="pres">
      <dgm:prSet presAssocID="{3B13BF04-2E7E-4A8B-8017-198E00A92ABB}" presName="childText" presStyleLbl="revTx" presStyleIdx="0" presStyleCnt="3">
        <dgm:presLayoutVars>
          <dgm:bulletEnabled val="1"/>
        </dgm:presLayoutVars>
      </dgm:prSet>
      <dgm:spPr bwMode="auto"/>
    </dgm:pt>
    <dgm:pt modelId="{F34BC562-9D36-B841-9D10-2E75EBE7C793}" type="pres">
      <dgm:prSet presAssocID="{7DC8E571-8A71-4D1A-80C1-F0CBC97F5E9D}" presName="parentText" presStyleLbl="node1" presStyleIdx="1" presStyleCnt="3">
        <dgm:presLayoutVars>
          <dgm:chMax val="0"/>
          <dgm:bulletEnabled val="1"/>
        </dgm:presLayoutVars>
      </dgm:prSet>
      <dgm:spPr bwMode="auto"/>
    </dgm:pt>
    <dgm:pt modelId="{641B4C18-683A-FD46-837E-3940B8C9C450}" type="pres">
      <dgm:prSet presAssocID="{7DC8E571-8A71-4D1A-80C1-F0CBC97F5E9D}" presName="childText" presStyleLbl="revTx" presStyleIdx="1" presStyleCnt="3">
        <dgm:presLayoutVars>
          <dgm:bulletEnabled val="1"/>
        </dgm:presLayoutVars>
      </dgm:prSet>
      <dgm:spPr bwMode="auto"/>
    </dgm:pt>
    <dgm:pt modelId="{B6A58671-EE97-4A42-A09F-1CA3D5B64FB1}" type="pres">
      <dgm:prSet presAssocID="{CE71E6D3-DDC8-4F7A-8256-D7A9DCC3C3DE}" presName="parentText" presStyleLbl="node1" presStyleIdx="2" presStyleCnt="3">
        <dgm:presLayoutVars>
          <dgm:chMax val="0"/>
          <dgm:bulletEnabled val="1"/>
        </dgm:presLayoutVars>
      </dgm:prSet>
      <dgm:spPr bwMode="auto"/>
    </dgm:pt>
    <dgm:pt modelId="{6638BE15-D821-CD40-91B2-D623BC28A5B2}" type="pres">
      <dgm:prSet presAssocID="{CE71E6D3-DDC8-4F7A-8256-D7A9DCC3C3DE}" presName="childText" presStyleLbl="revTx" presStyleIdx="2" presStyleCnt="3">
        <dgm:presLayoutVars>
          <dgm:bulletEnabled val="1"/>
        </dgm:presLayoutVars>
      </dgm:prSet>
      <dgm:spPr bwMode="auto"/>
    </dgm:pt>
  </dgm:ptLst>
  <dgm:cxnLst>
    <dgm:cxn modelId="{0B892703-F54F-4358-B65F-F753F21FA8A4}" srcId="{3CB8D0DA-574E-40F0-85E2-B7775D3AC053}" destId="{CE71E6D3-DDC8-4F7A-8256-D7A9DCC3C3DE}" srcOrd="2" destOrd="0" parTransId="{59B7FA97-7938-4FD9-BDCB-0410D6159FF8}" sibTransId="{AC227EB8-10A1-4085-8737-F5072796472D}"/>
    <dgm:cxn modelId="{CEE94003-6A4D-45D6-A7CA-8A7E241D7D82}" srcId="{7DC8E571-8A71-4D1A-80C1-F0CBC97F5E9D}" destId="{77D8C09D-1D5E-4D11-9A7D-546C7D66B993}" srcOrd="0" destOrd="0" parTransId="{5292932F-69FC-483C-A81E-F903D61D0499}" sibTransId="{DEB3F14C-F2B6-4903-BA69-67262219BDC4}"/>
    <dgm:cxn modelId="{83ED9407-E161-439F-B694-496B9815C11B}" srcId="{3B13BF04-2E7E-4A8B-8017-198E00A92ABB}" destId="{D2E81BA2-A52F-45EE-8696-D1A691E2F698}" srcOrd="0" destOrd="0" parTransId="{51D2FA07-D891-4CAE-964B-E40801B4F6E9}" sibTransId="{766D0DED-8206-4F34-9340-2F7D1636BA83}"/>
    <dgm:cxn modelId="{3EF63E13-8E93-49E7-82A2-BE59B319575D}" srcId="{3CB8D0DA-574E-40F0-85E2-B7775D3AC053}" destId="{3B13BF04-2E7E-4A8B-8017-198E00A92ABB}" srcOrd="0" destOrd="0" parTransId="{FB75A6AA-FDD1-4EDE-A0DC-643AD4D07164}" sibTransId="{04608FD4-4A55-4311-8C44-9F3701514C3B}"/>
    <dgm:cxn modelId="{CB102D26-495E-EA4B-A138-20FE96EE07E1}" type="presOf" srcId="{DF533CA1-B799-4568-A67B-6FFE3B7686AE}" destId="{6638BE15-D821-CD40-91B2-D623BC28A5B2}" srcOrd="0" destOrd="0" presId="urn:microsoft.com/office/officeart/2005/8/layout/vList2"/>
    <dgm:cxn modelId="{6CCFBC57-0F36-D54C-BB75-1C7E3BDFFE7B}" type="presOf" srcId="{D2E81BA2-A52F-45EE-8696-D1A691E2F698}" destId="{A797F2DF-3212-6A4B-9D55-A159B2885BF6}" srcOrd="0" destOrd="0" presId="urn:microsoft.com/office/officeart/2005/8/layout/vList2"/>
    <dgm:cxn modelId="{418F2D64-4447-4567-ACBC-99CFD8D28DF4}" srcId="{3CB8D0DA-574E-40F0-85E2-B7775D3AC053}" destId="{7DC8E571-8A71-4D1A-80C1-F0CBC97F5E9D}" srcOrd="1" destOrd="0" parTransId="{454C00D5-FF94-4647-A28E-A31D21EA8FE1}" sibTransId="{D1BBDC96-7019-41A4-8AE8-A605D6904DB0}"/>
    <dgm:cxn modelId="{1E472C75-1B70-0F4E-A170-D63BBADF8A6B}" type="presOf" srcId="{7DC8E571-8A71-4D1A-80C1-F0CBC97F5E9D}" destId="{F34BC562-9D36-B841-9D10-2E75EBE7C793}" srcOrd="0" destOrd="0" presId="urn:microsoft.com/office/officeart/2005/8/layout/vList2"/>
    <dgm:cxn modelId="{80212578-3919-4A60-B1E4-6F661D17D643}" srcId="{CE71E6D3-DDC8-4F7A-8256-D7A9DCC3C3DE}" destId="{DF533CA1-B799-4568-A67B-6FFE3B7686AE}" srcOrd="0" destOrd="0" parTransId="{ABA826EF-8D28-4309-AA5F-087A1F59BC7D}" sibTransId="{F20E2902-3933-4B00-BD5C-682958205542}"/>
    <dgm:cxn modelId="{EC68C095-97A6-7348-B81D-92F71BE578F7}" type="presOf" srcId="{3CB8D0DA-574E-40F0-85E2-B7775D3AC053}" destId="{BD7FABB0-D7AB-FB4C-96B7-3B7ED717AC4B}" srcOrd="0" destOrd="0" presId="urn:microsoft.com/office/officeart/2005/8/layout/vList2"/>
    <dgm:cxn modelId="{E2BC4997-F0E1-5A4F-A426-2A48DB28C569}" type="presOf" srcId="{77D8C09D-1D5E-4D11-9A7D-546C7D66B993}" destId="{641B4C18-683A-FD46-837E-3940B8C9C450}" srcOrd="0" destOrd="0" presId="urn:microsoft.com/office/officeart/2005/8/layout/vList2"/>
    <dgm:cxn modelId="{A9C6EF9D-73E8-3A45-A088-39648315F825}" type="presOf" srcId="{3B13BF04-2E7E-4A8B-8017-198E00A92ABB}" destId="{2FF7332F-79B4-CF4B-8F9A-39DCAD99E20A}" srcOrd="0" destOrd="0" presId="urn:microsoft.com/office/officeart/2005/8/layout/vList2"/>
    <dgm:cxn modelId="{ED6F72C7-C71B-8347-89CC-D716C6EC0C24}" type="presOf" srcId="{CE71E6D3-DDC8-4F7A-8256-D7A9DCC3C3DE}" destId="{B6A58671-EE97-4A42-A09F-1CA3D5B64FB1}" srcOrd="0" destOrd="0" presId="urn:microsoft.com/office/officeart/2005/8/layout/vList2"/>
    <dgm:cxn modelId="{0EB52891-212D-B247-811C-0FFAC2675E4A}" type="presParOf" srcId="{BD7FABB0-D7AB-FB4C-96B7-3B7ED717AC4B}" destId="{2FF7332F-79B4-CF4B-8F9A-39DCAD99E20A}" srcOrd="0" destOrd="0" presId="urn:microsoft.com/office/officeart/2005/8/layout/vList2"/>
    <dgm:cxn modelId="{03B833F0-0274-B746-9F80-FC8D5DF907F4}" type="presParOf" srcId="{BD7FABB0-D7AB-FB4C-96B7-3B7ED717AC4B}" destId="{A797F2DF-3212-6A4B-9D55-A159B2885BF6}" srcOrd="1" destOrd="0" presId="urn:microsoft.com/office/officeart/2005/8/layout/vList2"/>
    <dgm:cxn modelId="{F7497723-52F0-8E46-909E-1E15FB9DF9E9}" type="presParOf" srcId="{BD7FABB0-D7AB-FB4C-96B7-3B7ED717AC4B}" destId="{F34BC562-9D36-B841-9D10-2E75EBE7C793}" srcOrd="2" destOrd="0" presId="urn:microsoft.com/office/officeart/2005/8/layout/vList2"/>
    <dgm:cxn modelId="{76088325-6DC7-774B-B3B2-8FA3838B250D}" type="presParOf" srcId="{BD7FABB0-D7AB-FB4C-96B7-3B7ED717AC4B}" destId="{641B4C18-683A-FD46-837E-3940B8C9C450}" srcOrd="3" destOrd="0" presId="urn:microsoft.com/office/officeart/2005/8/layout/vList2"/>
    <dgm:cxn modelId="{7B41F6CE-B1F9-C04C-99B7-694AB890BC6C}" type="presParOf" srcId="{BD7FABB0-D7AB-FB4C-96B7-3B7ED717AC4B}" destId="{B6A58671-EE97-4A42-A09F-1CA3D5B64FB1}" srcOrd="4" destOrd="0" presId="urn:microsoft.com/office/officeart/2005/8/layout/vList2"/>
    <dgm:cxn modelId="{59C0322C-CE31-4D43-9A68-1E4E62D10089}" type="presParOf" srcId="{BD7FABB0-D7AB-FB4C-96B7-3B7ED717AC4B}" destId="{6638BE15-D821-CD40-91B2-D623BC28A5B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423576389" name=""/>
      <dsp:cNvGrpSpPr/>
    </dsp:nvGrpSpPr>
    <dsp:grpSpPr bwMode="auto">
      <a:xfrm>
        <a:off x="0" y="0"/>
        <a:ext cx="7034760" cy="4536000"/>
        <a:chOff x="0" y="0"/>
        <a:chExt cx="7034760" cy="4536000"/>
      </a:xfrm>
    </dsp:grpSpPr>
    <dsp:sp modelId="{2FF7332F-79B4-CF4B-8F9A-39DCAD99E20A}">
      <dsp:nvSpPr>
        <dsp:cNvPr id="0" name=""/>
        <dsp:cNvSpPr/>
      </dsp:nvSpPr>
      <dsp:spPr bwMode="auto">
        <a:xfrm>
          <a:off x="0" y="36274"/>
          <a:ext cx="7035225" cy="551655"/>
        </a:xfrm>
        <a:prstGeom prst="roundRect">
          <a:avLst>
            <a:gd name="adj" fmla="val 1666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fr-FR" sz="2300"/>
            <a:t>Partager</a:t>
          </a:r>
          <a:endParaRPr lang="en-US" sz="2300"/>
        </a:p>
      </dsp:txBody>
      <dsp:txXfrm>
        <a:off x="26930" y="63204"/>
        <a:ext cx="6981365" cy="497795"/>
      </dsp:txXfrm>
    </dsp:sp>
    <dsp:sp modelId="{A797F2DF-3212-6A4B-9D55-A159B2885BF6}">
      <dsp:nvSpPr>
        <dsp:cNvPr id="0" name=""/>
        <dsp:cNvSpPr/>
      </dsp:nvSpPr>
      <dsp:spPr bwMode="auto">
        <a:xfrm>
          <a:off x="0" y="587929"/>
          <a:ext cx="7035225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22336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fr-FR" sz="1800"/>
            <a:t>Transmission, Faire Ensemble, Découvrir, Partager ses outils, Conseiller, …</a:t>
          </a:r>
          <a:endParaRPr lang="en-US" sz="1800"/>
        </a:p>
      </dsp:txBody>
      <dsp:txXfrm>
        <a:off x="0" y="587929"/>
        <a:ext cx="7035225" cy="571320"/>
      </dsp:txXfrm>
    </dsp:sp>
    <dsp:sp modelId="{F34BC562-9D36-B841-9D10-2E75EBE7C793}">
      <dsp:nvSpPr>
        <dsp:cNvPr id="0" name=""/>
        <dsp:cNvSpPr/>
      </dsp:nvSpPr>
      <dsp:spPr bwMode="auto">
        <a:xfrm>
          <a:off x="0" y="1159249"/>
          <a:ext cx="7035225" cy="551655"/>
        </a:xfrm>
        <a:prstGeom prst="roundRect">
          <a:avLst>
            <a:gd name="adj" fmla="val 1666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fr-FR" sz="2300" b="1"/>
            <a:t>Faire</a:t>
          </a:r>
          <a:endParaRPr lang="en-US" sz="2300"/>
        </a:p>
      </dsp:txBody>
      <dsp:txXfrm>
        <a:off x="26930" y="1186179"/>
        <a:ext cx="6981365" cy="497795"/>
      </dsp:txXfrm>
    </dsp:sp>
    <dsp:sp modelId="{641B4C18-683A-FD46-837E-3940B8C9C450}">
      <dsp:nvSpPr>
        <dsp:cNvPr id="0" name=""/>
        <dsp:cNvSpPr/>
      </dsp:nvSpPr>
      <dsp:spPr bwMode="auto">
        <a:xfrm>
          <a:off x="0" y="1710904"/>
          <a:ext cx="7035225" cy="185679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22336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fr-FR" sz="1800"/>
            <a:t>Démonter, Connecter, Détordre, Assembler, Souder, Percer, Coller, Cheviller, Limer, Colmater, Nouer, Remonter, Agrafer, Resserrer, </a:t>
          </a:r>
          <a:r>
            <a:rPr lang="fr-FR" sz="1800"/>
            <a:t>Agrader</a:t>
          </a:r>
          <a:r>
            <a:rPr lang="fr-FR" sz="1800"/>
            <a:t>, Nettoyer, Repriser, </a:t>
          </a:r>
          <a:r>
            <a:rPr lang="fr-FR" sz="1800" i="1"/>
            <a:t>Fabriquer</a:t>
          </a:r>
          <a:r>
            <a:rPr lang="fr-FR" sz="1800"/>
            <a:t>, Redresser, Raboter, Lubrifier, Reconstruire, Revisser, Écouter, Retendre, Couper, Jointer, Clouer, Recoller, Recoller, Recoudre, Boucher, Collaborer, Discuter, Riveter, Amalgamer, Substituer, Rattacher, </a:t>
          </a:r>
          <a:r>
            <a:rPr lang="fr-FR" sz="1800"/>
            <a:t>Patcher</a:t>
          </a:r>
          <a:r>
            <a:rPr lang="fr-FR" sz="1800"/>
            <a:t>, Transformer, Compenser, ..., </a:t>
          </a:r>
          <a:r>
            <a:rPr lang="fr-FR" sz="1800" b="1"/>
            <a:t>Réparer</a:t>
          </a:r>
          <a:endParaRPr lang="en-US" sz="1800"/>
        </a:p>
      </dsp:txBody>
      <dsp:txXfrm>
        <a:off x="0" y="1710904"/>
        <a:ext cx="7035225" cy="1856790"/>
      </dsp:txXfrm>
    </dsp:sp>
    <dsp:sp modelId="{B6A58671-EE97-4A42-A09F-1CA3D5B64FB1}">
      <dsp:nvSpPr>
        <dsp:cNvPr id="0" name=""/>
        <dsp:cNvSpPr/>
      </dsp:nvSpPr>
      <dsp:spPr bwMode="auto">
        <a:xfrm>
          <a:off x="0" y="3567694"/>
          <a:ext cx="7035225" cy="551655"/>
        </a:xfrm>
        <a:prstGeom prst="roundRect">
          <a:avLst>
            <a:gd name="adj" fmla="val 1666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fr-FR" sz="2300"/>
            <a:t>Apprendre</a:t>
          </a:r>
          <a:endParaRPr lang="en-US" sz="2300"/>
        </a:p>
      </dsp:txBody>
      <dsp:txXfrm>
        <a:off x="26930" y="3594624"/>
        <a:ext cx="6981365" cy="497795"/>
      </dsp:txXfrm>
    </dsp:sp>
    <dsp:sp modelId="{6638BE15-D821-CD40-91B2-D623BC28A5B2}">
      <dsp:nvSpPr>
        <dsp:cNvPr id="0" name=""/>
        <dsp:cNvSpPr/>
      </dsp:nvSpPr>
      <dsp:spPr bwMode="auto">
        <a:xfrm>
          <a:off x="0" y="4119349"/>
          <a:ext cx="7035225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spcFirstLastPara="0" vert="horz" wrap="square" lIns="223368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ts val="0"/>
            </a:spcBef>
            <a:spcAft>
              <a:spcPts val="0"/>
            </a:spcAft>
            <a:buChar char="•"/>
            <a:defRPr/>
          </a:pPr>
          <a:r>
            <a:rPr lang="fr-FR" sz="1800"/>
            <a:t>Se Former, Découvrir</a:t>
          </a:r>
          <a:endParaRPr lang="en-US" sz="1800"/>
        </a:p>
      </dsp:txBody>
      <dsp:txXfrm>
        <a:off x="0" y="4119349"/>
        <a:ext cx="7035225" cy="38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0000"/>
      <dgm:constr type="w" for="ch" forName="childText" refType="w"/>
      <dgm:constr type="h" for="ch" forName="childText" refType="primFontSz" refFor="ch" refForName="parentText" fact="0.460000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0000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type="roundRect" r:blip="">
          <dgm:adjLst/>
        </dgm:shape>
        <dgm:presOf axis="self"/>
        <dgm:constrLst>
          <dgm:constr type="tMarg" refType="primFontSz" fact="0.300000"/>
          <dgm:constr type="bMarg" refType="primFontSz" fact="0.300000"/>
          <dgm:constr type="lMarg" refType="primFontSz" fact="0.300000"/>
          <dgm:constr type="rMarg" refType="primFontSz" fact="0.300000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type="rect" r:blip="">
              <dgm:adjLst/>
            </dgm:shape>
            <dgm:presOf axis="des" ptType="node"/>
            <dgm:constrLst>
              <dgm:constr type="tMarg" refType="primFontSz" fact="0.100000"/>
              <dgm:constr type="bMarg" refType="primFontSz" fact="0.100000"/>
              <dgm:constr type="lMarg" refType="w" fact="0.090000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7D6430-203E-B025-A07B-002B90EE4899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4681775-63AD-4B51-DDA2-993F9B78D6AD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1438B3-F516-5AE0-616C-75AB06635F89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661A1A-5138-06C9-73AC-9E42864B9C69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AFB4C3E-9570-9BE9-13E9-8FFA6A33CAE0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78BE6A-EB53-03E8-D758-A3D5DE64799F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E55B65-2275-9DBE-DB3F-0AC466CF8DE8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06B1D99-4098-FDCC-8F62-7EFBF42AD4FC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A26EBAC-69EA-FFA0-BE52-82BF8E11CC81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15DCBC-95B4-344E-A2CD-DB9A0BA72464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4C6B11-0A2E-E743-E564-30050CC23DD3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5F832C-19D1-2AD2-FBE8-05913935A8DE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3F4889-6F9E-F27B-3085-266C0059CE69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C5D0B5C-F4A8-63B6-4634-4FA994CADDE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AD9059-8822-772E-082A-CA277B41F381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gif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6.gif"/><Relationship Id="rId15" Type="http://schemas.openxmlformats.org/officeDocument/2006/relationships/image" Target="../media/image7.png"/><Relationship Id="rId16" Type="http://schemas.openxmlformats.org/officeDocument/2006/relationships/image" Target="../media/image8.png"/></Relationships>
</file>

<file path=ppt/slideMasters/_rels/slideMaster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/Relationships>
</file>

<file path=ppt/slideMasters/_rels/slideMaster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/Relationships>
</file>

<file path=ppt/slideMasters/_rels/slideMaster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modifier les 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styles du texte du masque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E8187E21-8ABF-402E-9D8B-8A34AC0CF231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23/10/2024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8A63A245-1A88-459B-B95C-F75ED077D327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&lt;numéro&gt;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 bwMode="auto">
          <a:xfrm>
            <a:off x="164520" y="191520"/>
            <a:ext cx="4245480" cy="1058760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14"/>
            <a:stretch/>
          </a:blipFill>
          <a:ln w="88920" cap="sq">
            <a:solidFill>
              <a:srgbClr val="160E82"/>
            </a:solidFill>
            <a:miter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 bwMode="auto">
          <a:xfrm>
            <a:off x="4572000" y="365040"/>
            <a:ext cx="678132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160E82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 bwMode="auto">
          <a:xfrm>
            <a:off x="83808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15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Cliquez pour modifier les styles du texte du masque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16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Deuxième niveau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160E82"/>
              </a:buClr>
              <a:buFont typeface="Arial"/>
              <a:buChar char="•"/>
              <a:defRPr/>
            </a:pPr>
            <a:r>
              <a:rPr lang="fr-FR" sz="2000" b="0" strike="noStrike" spc="-1">
                <a:solidFill>
                  <a:srgbClr val="160E82"/>
                </a:solidFill>
                <a:latin typeface="Calibri"/>
              </a:rPr>
              <a:t>Troisième niveau</a:t>
            </a:r>
            <a:endParaRPr lang="fr-FR" sz="2000" b="0" strike="noStrike" spc="-1">
              <a:solidFill>
                <a:srgbClr val="160E82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160E82"/>
              </a:buClr>
              <a:buFont typeface="Arial"/>
              <a:buChar char="•"/>
              <a:defRPr/>
            </a:pPr>
            <a:r>
              <a:rPr lang="fr-FR" sz="1800" b="0" strike="noStrike" spc="-1">
                <a:solidFill>
                  <a:srgbClr val="160E82"/>
                </a:solidFill>
                <a:latin typeface="Calibri"/>
              </a:rPr>
              <a:t>Quatrième niveau</a:t>
            </a:r>
            <a:endParaRPr lang="fr-FR" sz="1800" b="0" strike="noStrike" spc="-1">
              <a:solidFill>
                <a:srgbClr val="160E82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160E82"/>
              </a:buClr>
              <a:buFont typeface="Arial"/>
              <a:buChar char="•"/>
              <a:defRPr/>
            </a:pPr>
            <a:r>
              <a:rPr lang="fr-FR" sz="1800" b="0" strike="noStrike" spc="-1">
                <a:solidFill>
                  <a:srgbClr val="160E82"/>
                </a:solidFill>
                <a:latin typeface="Calibri"/>
              </a:rPr>
              <a:t>Cinquième niveau</a:t>
            </a:r>
            <a:endParaRPr lang="fr-FR" sz="1800" b="0" strike="noStrike" spc="-1">
              <a:solidFill>
                <a:srgbClr val="160E82"/>
              </a:solidFill>
              <a:latin typeface="Calibri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 bwMode="auto">
          <a:xfrm>
            <a:off x="6172200" y="182556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17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Cliquez pour modifier les styles du texte du masque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18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Deuxième niveau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160E82"/>
              </a:buClr>
              <a:buFont typeface="Arial"/>
              <a:buChar char="•"/>
              <a:defRPr/>
            </a:pPr>
            <a:r>
              <a:rPr lang="fr-FR" sz="2000" b="0" strike="noStrike" spc="-1">
                <a:solidFill>
                  <a:srgbClr val="160E82"/>
                </a:solidFill>
                <a:latin typeface="Calibri"/>
              </a:rPr>
              <a:t>Troisième niveau</a:t>
            </a:r>
            <a:endParaRPr lang="fr-FR" sz="2000" b="0" strike="noStrike" spc="-1">
              <a:solidFill>
                <a:srgbClr val="160E82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160E82"/>
              </a:buClr>
              <a:buFont typeface="Arial"/>
              <a:buChar char="•"/>
              <a:defRPr/>
            </a:pPr>
            <a:r>
              <a:rPr lang="fr-FR" sz="1800" b="0" strike="noStrike" spc="-1">
                <a:solidFill>
                  <a:srgbClr val="160E82"/>
                </a:solidFill>
                <a:latin typeface="Calibri"/>
              </a:rPr>
              <a:t>Quatrième niveau</a:t>
            </a:r>
            <a:endParaRPr lang="fr-FR" sz="1800" b="0" strike="noStrike" spc="-1">
              <a:solidFill>
                <a:srgbClr val="160E82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160E82"/>
              </a:buClr>
              <a:buFont typeface="Arial"/>
              <a:buChar char="•"/>
              <a:defRPr/>
            </a:pPr>
            <a:r>
              <a:rPr lang="fr-FR" sz="1800" b="0" strike="noStrike" spc="-1">
                <a:solidFill>
                  <a:srgbClr val="160E82"/>
                </a:solidFill>
                <a:latin typeface="Calibri"/>
              </a:rPr>
              <a:t>Cinquième niveau</a:t>
            </a:r>
            <a:endParaRPr lang="fr-FR" sz="1800" b="0" strike="noStrike" spc="-1">
              <a:solidFill>
                <a:srgbClr val="160E82"/>
              </a:solidFill>
              <a:latin typeface="Calibri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dt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ADA8C11D-BF58-4793-ACDE-D69FA50E9BC8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23/10/2024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ftr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fr-FR" sz="2400" b="0" strike="noStrike" spc="-1">
              <a:latin typeface="Times New Roman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sldNum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1229D96B-4347-4104-84A4-D1717922BB91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&lt;numéro&gt;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 bwMode="auto">
          <a:xfrm>
            <a:off x="164520" y="191520"/>
            <a:ext cx="4245480" cy="1058760"/>
          </a:xfrm>
          <a:prstGeom prst="round2DiagRect">
            <a:avLst>
              <a:gd name="adj1" fmla="val 16667"/>
              <a:gd name="adj2" fmla="val 0"/>
            </a:avLst>
          </a:prstGeom>
          <a:blipFill>
            <a:blip r:embed="rId14"/>
            <a:stretch/>
          </a:blipFill>
          <a:ln w="88920" cap="sq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miter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9" name="PlaceHolder 2"/>
          <p:cNvSpPr>
            <a:spLocks noGrp="1"/>
          </p:cNvSpPr>
          <p:nvPr>
            <p:ph type="title"/>
          </p:nvPr>
        </p:nvSpPr>
        <p:spPr bwMode="auto">
          <a:xfrm>
            <a:off x="836640" y="1150920"/>
            <a:ext cx="3931920" cy="11944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3200" b="0" strike="noStrike" spc="-1">
                <a:solidFill>
                  <a:srgbClr val="160E82"/>
                </a:solidFill>
                <a:latin typeface="Calibri Light"/>
              </a:rPr>
              <a:t>Modifiez le style du titre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 bwMode="auto">
          <a:xfrm>
            <a:off x="5183280" y="987480"/>
            <a:ext cx="6171840" cy="48733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51"/>
              <a:buBlip>
                <a:blip r:embed="rId15"/>
              </a:buBlip>
              <a:defRPr/>
            </a:pPr>
            <a:r>
              <a:rPr lang="fr-FR" sz="3200" b="0" strike="noStrike" spc="-1">
                <a:solidFill>
                  <a:srgbClr val="160E82"/>
                </a:solidFill>
                <a:latin typeface="Calibri"/>
              </a:rPr>
              <a:t>Cliquez pour modifier les styles du texte du masque</a:t>
            </a:r>
            <a:endParaRPr lang="fr-FR" sz="32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14"/>
              <a:buBlip>
                <a:blip r:embed="rId16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Deuxième niveau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160E82"/>
              </a:buClr>
              <a:buFont typeface="Arial"/>
              <a:buChar char="•"/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Troisième niveau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160E82"/>
              </a:buClr>
              <a:buFont typeface="Arial"/>
              <a:buChar char="•"/>
              <a:defRPr/>
            </a:pPr>
            <a:r>
              <a:rPr lang="fr-FR" sz="2000" b="0" strike="noStrike" spc="-1">
                <a:solidFill>
                  <a:srgbClr val="160E82"/>
                </a:solidFill>
                <a:latin typeface="Calibri"/>
              </a:rPr>
              <a:t>Quatrième niveau</a:t>
            </a:r>
            <a:endParaRPr lang="fr-FR" sz="2000" b="0" strike="noStrike" spc="-1">
              <a:solidFill>
                <a:srgbClr val="160E82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160E82"/>
              </a:buClr>
              <a:buFont typeface="Arial"/>
              <a:buChar char="•"/>
              <a:defRPr/>
            </a:pPr>
            <a:r>
              <a:rPr lang="fr-FR" sz="2000" b="0" strike="noStrike" spc="-1">
                <a:solidFill>
                  <a:srgbClr val="160E82"/>
                </a:solidFill>
                <a:latin typeface="Calibri"/>
              </a:rPr>
              <a:t>Cinquième niveau</a:t>
            </a:r>
            <a:endParaRPr lang="fr-FR" sz="2000" b="0" strike="noStrike" spc="-1">
              <a:solidFill>
                <a:srgbClr val="160E82"/>
              </a:solidFill>
              <a:latin typeface="Calibri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 bwMode="auto">
          <a:xfrm>
            <a:off x="839879" y="2345760"/>
            <a:ext cx="3931920" cy="35229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fr-FR" sz="1600" b="0" strike="noStrike" spc="-1">
                <a:solidFill>
                  <a:srgbClr val="160E82"/>
                </a:solidFill>
                <a:latin typeface="Calibri"/>
              </a:rPr>
              <a:t>Cliquez pour modifier les styles du texte du masque</a:t>
            </a:r>
            <a:endParaRPr lang="fr-FR" sz="1600" b="0" strike="noStrike" spc="-1">
              <a:solidFill>
                <a:srgbClr val="160E82"/>
              </a:solidFill>
              <a:latin typeface="Calibri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dt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4552FE78-3E72-4B7B-81A8-57933D1630A0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23/10/2024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13" name="PlaceHolder 6"/>
          <p:cNvSpPr>
            <a:spLocks noGrp="1"/>
          </p:cNvSpPr>
          <p:nvPr>
            <p:ph type="ftr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fr-FR" sz="2400" b="0" strike="noStrike" spc="-1">
              <a:latin typeface="Times New Roman"/>
            </a:endParaRPr>
          </a:p>
        </p:txBody>
      </p:sp>
      <p:sp>
        <p:nvSpPr>
          <p:cNvPr id="214" name="PlaceHolder 7"/>
          <p:cNvSpPr>
            <a:spLocks noGrp="1"/>
          </p:cNvSpPr>
          <p:nvPr>
            <p:ph type="sldNum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0BEF057A-7DCE-48D4-AC64-50CAFBB2F735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&lt;numéro&gt;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 bwMode="auto">
          <a:xfrm>
            <a:off x="839879" y="457200"/>
            <a:ext cx="3931920" cy="15998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32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 bwMode="auto">
          <a:xfrm>
            <a:off x="5183280" y="987480"/>
            <a:ext cx="6171840" cy="48733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32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 bwMode="auto">
          <a:xfrm>
            <a:off x="839879" y="2057400"/>
            <a:ext cx="3931920" cy="38113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fr-FR" sz="1600" b="0" strike="noStrike" spc="-1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lang="fr-FR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dt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95147E2E-CC31-4555-91C4-89D515B9DD6D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23/10/2024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ftr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fr-FR" sz="2400" b="0" strike="noStrike" spc="-1">
              <a:latin typeface="Times New Roman"/>
            </a:endParaRPr>
          </a:p>
        </p:txBody>
      </p:sp>
      <p:sp>
        <p:nvSpPr>
          <p:cNvPr id="256" name="PlaceHolder 6"/>
          <p:cNvSpPr>
            <a:spLocks noGrp="1"/>
          </p:cNvSpPr>
          <p:nvPr>
            <p:ph type="sldNum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DE730230-A0B6-4759-981F-D24B4EE9A3AF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&lt;numéro&gt;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 bwMode="auto"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dt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FCC66AE6-44CF-486F-84DA-94B5E4CA7C55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23/10/2024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ftr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fr-FR" sz="2400" b="0" strike="noStrike" spc="-1">
              <a:latin typeface="Times New Roman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sldNum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C2428EB0-EF3F-4C63-9702-E5D338387182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&lt;numéro&gt;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125D9B0B-5E87-4535-AA74-F8891B792E23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23/10/2024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fr-FR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3067188D-023D-49D1-B84D-878E4D170E1B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format du plan de texte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plan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de plan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</a:t>
            </a: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niveau de plan</a:t>
            </a:r>
            <a:endParaRPr lang="fr-FR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jp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jpg"/><Relationship Id="rId4" Type="http://schemas.openxmlformats.org/officeDocument/2006/relationships/hyperlink" Target="https://www.qqf.fr/" TargetMode="External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6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jpg"/><Relationship Id="rId4" Type="http://schemas.microsoft.com/office/2007/relationships/diagramDrawing" Target="../diagrams/drawing1.xml" /><Relationship Id="rId5" Type="http://schemas.openxmlformats.org/officeDocument/2006/relationships/diagramData" Target="../diagrams/data1.xml" /><Relationship Id="rId6" Type="http://schemas.openxmlformats.org/officeDocument/2006/relationships/diagramColors" Target="../diagrams/colors1.xml" /><Relationship Id="rId7" Type="http://schemas.openxmlformats.org/officeDocument/2006/relationships/diagramLayout" Target="../diagrams/layout1.xml" /><Relationship Id="rId8" Type="http://schemas.openxmlformats.org/officeDocument/2006/relationships/diagramQuickStyle" Target="../diagrams/quickStyle1.xml" 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 bwMode="auto">
          <a:xfrm>
            <a:off x="7464600" y="1783800"/>
            <a:ext cx="4087080" cy="2888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4000"/>
          </a:bodyPr>
          <a:p>
            <a:pPr>
              <a:lnSpc>
                <a:spcPct val="90000"/>
              </a:lnSpc>
              <a:defRPr/>
            </a:pPr>
            <a:r>
              <a:rPr lang="en-US" sz="5400" b="0" strike="noStrike" spc="-1">
                <a:solidFill>
                  <a:srgbClr val="000000"/>
                </a:solidFill>
                <a:latin typeface="Calibri Light"/>
              </a:rPr>
              <a:t>Objectif : éviter le « recyclage »</a:t>
            </a:r>
            <a:endParaRPr lang="fr-FR" sz="5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5" name="Picture 2" descr="Ligne de recyclage des DEEE"/>
          <p:cNvPicPr/>
          <p:nvPr/>
        </p:nvPicPr>
        <p:blipFill>
          <a:blip r:embed="rId3"/>
          <a:stretch/>
        </p:blipFill>
        <p:spPr bwMode="auto">
          <a:xfrm>
            <a:off x="0" y="0"/>
            <a:ext cx="7028280" cy="6857640"/>
          </a:xfrm>
          <a:prstGeom prst="rect">
            <a:avLst/>
          </a:prstGeom>
          <a:ln>
            <a:noFill/>
          </a:ln>
        </p:spPr>
      </p:pic>
      <p:pic>
        <p:nvPicPr>
          <p:cNvPr id="336" name="Image 14" descr="Une image contenant texte&#10;&#10;Description générée automatiquement"/>
          <p:cNvPicPr/>
          <p:nvPr/>
        </p:nvPicPr>
        <p:blipFill>
          <a:blip r:embed="rId4"/>
          <a:stretch/>
        </p:blipFill>
        <p:spPr bwMode="auto">
          <a:xfrm>
            <a:off x="7253640" y="-9000"/>
            <a:ext cx="4937760" cy="16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74" name="Image 15" descr=""/>
          <p:cNvPicPr/>
          <p:nvPr/>
        </p:nvPicPr>
        <p:blipFill>
          <a:blip r:embed="rId3"/>
          <a:srcRect l="9038" t="0" r="17973" b="30120"/>
          <a:stretch/>
        </p:blipFill>
        <p:spPr bwMode="auto">
          <a:xfrm>
            <a:off x="7198200" y="2482560"/>
            <a:ext cx="2111760" cy="2118240"/>
          </a:xfrm>
          <a:prstGeom prst="rect">
            <a:avLst/>
          </a:prstGeom>
          <a:ln>
            <a:noFill/>
          </a:ln>
        </p:spPr>
      </p:pic>
      <p:sp>
        <p:nvSpPr>
          <p:cNvPr id="375" name="CustomShape 1"/>
          <p:cNvSpPr/>
          <p:nvPr/>
        </p:nvSpPr>
        <p:spPr bwMode="auto">
          <a:xfrm>
            <a:off x="5621039" y="999360"/>
            <a:ext cx="5265720" cy="5265720"/>
          </a:xfrm>
          <a:prstGeom prst="blockArc">
            <a:avLst>
              <a:gd name="adj1" fmla="val 11880000"/>
              <a:gd name="adj2" fmla="val 16052625"/>
              <a:gd name="adj3" fmla="val 4348"/>
            </a:avLst>
          </a:prstGeom>
          <a:noFill/>
          <a:ln w="25560">
            <a:solidFill>
              <a:srgbClr val="FF3E09"/>
            </a:solidFill>
            <a:prstDash val="dash"/>
            <a:round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/>
        </p:style>
      </p:sp>
      <p:sp>
        <p:nvSpPr>
          <p:cNvPr id="376" name="CustomShape 2"/>
          <p:cNvSpPr/>
          <p:nvPr/>
        </p:nvSpPr>
        <p:spPr bwMode="auto">
          <a:xfrm>
            <a:off x="5621039" y="999360"/>
            <a:ext cx="5265720" cy="5265720"/>
          </a:xfrm>
          <a:prstGeom prst="blockArc">
            <a:avLst>
              <a:gd name="adj1" fmla="val 7560000"/>
              <a:gd name="adj2" fmla="val 11880000"/>
              <a:gd name="adj3" fmla="val 4634"/>
            </a:avLst>
          </a:prstGeom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/>
        </p:style>
      </p:sp>
      <p:sp>
        <p:nvSpPr>
          <p:cNvPr id="377" name="CustomShape 3"/>
          <p:cNvSpPr/>
          <p:nvPr/>
        </p:nvSpPr>
        <p:spPr bwMode="auto">
          <a:xfrm>
            <a:off x="5621039" y="999360"/>
            <a:ext cx="5265720" cy="5265720"/>
          </a:xfrm>
          <a:prstGeom prst="blockArc">
            <a:avLst>
              <a:gd name="adj1" fmla="val 3240000"/>
              <a:gd name="adj2" fmla="val 7560000"/>
              <a:gd name="adj3" fmla="val 4634"/>
            </a:avLst>
          </a:prstGeom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/>
        </p:style>
      </p:sp>
      <p:sp>
        <p:nvSpPr>
          <p:cNvPr id="378" name="CustomShape 4"/>
          <p:cNvSpPr/>
          <p:nvPr/>
        </p:nvSpPr>
        <p:spPr bwMode="auto">
          <a:xfrm>
            <a:off x="5621039" y="999360"/>
            <a:ext cx="5265720" cy="5265720"/>
          </a:xfrm>
          <a:prstGeom prst="blockArc">
            <a:avLst>
              <a:gd name="adj1" fmla="val 20520000"/>
              <a:gd name="adj2" fmla="val 3240000"/>
              <a:gd name="adj3" fmla="val 4634"/>
            </a:avLst>
          </a:prstGeom>
          <a:ln>
            <a:noFill/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450223"/>
              <a:satOff val="-10194"/>
              <a:lumOff val="2402"/>
              <a:alphaOff val="0"/>
            </a:schemeClr>
          </a:fillRef>
          <a:effectRef idx="0">
            <a:schemeClr val="accent4">
              <a:hueOff val="2450223"/>
              <a:satOff val="-10194"/>
              <a:lumOff val="2402"/>
              <a:alphaOff val="0"/>
            </a:schemeClr>
          </a:effectRef>
          <a:fontRef idx="minor"/>
        </p:style>
      </p:sp>
      <p:sp>
        <p:nvSpPr>
          <p:cNvPr id="379" name="CustomShape 5"/>
          <p:cNvSpPr/>
          <p:nvPr/>
        </p:nvSpPr>
        <p:spPr bwMode="auto">
          <a:xfrm>
            <a:off x="5621039" y="999360"/>
            <a:ext cx="5265720" cy="5265720"/>
          </a:xfrm>
          <a:prstGeom prst="blockArc">
            <a:avLst>
              <a:gd name="adj1" fmla="val 16200000"/>
              <a:gd name="adj2" fmla="val 20520000"/>
              <a:gd name="adj3" fmla="val 463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0"/>
          <a:fillRef idx="0"/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80" name="CustomShape 6"/>
          <p:cNvSpPr/>
          <p:nvPr/>
        </p:nvSpPr>
        <p:spPr bwMode="auto">
          <a:xfrm>
            <a:off x="7406640" y="2624400"/>
            <a:ext cx="1785240" cy="1872360"/>
          </a:xfrm>
          <a:custGeom>
            <a:avLst/>
            <a:gdLst/>
            <a:ahLst/>
            <a:cxnLst/>
            <a:rect l="l" t="t" r="r" b="b"/>
            <a:pathLst>
              <a:path w="2420913" h="2420913" fill="norm" stroke="1" extrusionOk="0">
                <a:moveTo>
                  <a:pt x="0" y="1210457"/>
                </a:moveTo>
                <a:cubicBezTo>
                  <a:pt x="0" y="541940"/>
                  <a:pt x="541940" y="0"/>
                  <a:pt x="1210457" y="0"/>
                </a:cubicBezTo>
                <a:cubicBezTo>
                  <a:pt x="1878974" y="0"/>
                  <a:pt x="2420914" y="541940"/>
                  <a:pt x="2420914" y="1210457"/>
                </a:cubicBezTo>
                <a:cubicBezTo>
                  <a:pt x="2420914" y="1878974"/>
                  <a:pt x="1878974" y="2420914"/>
                  <a:pt x="1210457" y="2420914"/>
                </a:cubicBezTo>
                <a:cubicBezTo>
                  <a:pt x="541940" y="2420914"/>
                  <a:pt x="0" y="1878974"/>
                  <a:pt x="0" y="1210457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87720" tIns="387720" rIns="387720" bIns="387720" anchor="ctr">
            <a:noAutofit/>
          </a:bodyPr>
          <a:p>
            <a:pPr algn="ctr">
              <a:lnSpc>
                <a:spcPct val="90000"/>
              </a:lnSpc>
              <a:spcAft>
                <a:spcPts val="561"/>
              </a:spcAft>
              <a:tabLst>
                <a:tab pos="0" algn="l"/>
              </a:tabLst>
              <a:defRPr/>
            </a:pPr>
            <a:r>
              <a:rPr lang="fr-FR" sz="1600" b="0" strike="noStrike" spc="-1">
                <a:solidFill>
                  <a:srgbClr val="160E82"/>
                </a:solidFill>
                <a:latin typeface="Calibri"/>
              </a:rPr>
              <a:t>Réparation Réparabilité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381" name="CustomShape 7"/>
          <p:cNvSpPr/>
          <p:nvPr/>
        </p:nvSpPr>
        <p:spPr bwMode="auto">
          <a:xfrm>
            <a:off x="7406640" y="212760"/>
            <a:ext cx="1694160" cy="1694160"/>
          </a:xfrm>
          <a:custGeom>
            <a:avLst/>
            <a:gdLst/>
            <a:ahLst/>
            <a:cxnLst/>
            <a:rect l="l" t="t" r="r" b="b"/>
            <a:pathLst>
              <a:path w="1694639" h="1694639" fill="norm" stroke="1" extrusionOk="0">
                <a:moveTo>
                  <a:pt x="0" y="847320"/>
                </a:moveTo>
                <a:cubicBezTo>
                  <a:pt x="0" y="379358"/>
                  <a:pt x="379358" y="0"/>
                  <a:pt x="847320" y="0"/>
                </a:cubicBezTo>
                <a:cubicBezTo>
                  <a:pt x="1315282" y="0"/>
                  <a:pt x="1694640" y="379358"/>
                  <a:pt x="1694640" y="847320"/>
                </a:cubicBezTo>
                <a:cubicBezTo>
                  <a:pt x="1694640" y="1315282"/>
                  <a:pt x="1315282" y="1694640"/>
                  <a:pt x="847320" y="1694640"/>
                </a:cubicBezTo>
                <a:cubicBezTo>
                  <a:pt x="379358" y="1694640"/>
                  <a:pt x="0" y="1315282"/>
                  <a:pt x="0" y="847320"/>
                </a:cubicBezTo>
                <a:close/>
              </a:path>
            </a:pathLst>
          </a:cu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266040" tIns="266040" rIns="266040" bIns="266040" anchor="ctr">
            <a:noAutofit/>
          </a:bodyPr>
          <a:p>
            <a:pPr algn="ctr">
              <a:lnSpc>
                <a:spcPct val="90000"/>
              </a:lnSpc>
              <a:spcAft>
                <a:spcPts val="490"/>
              </a:spcAft>
              <a:tabLst>
                <a:tab pos="0" algn="l"/>
              </a:tabLst>
              <a:defRPr/>
            </a:pPr>
            <a:r>
              <a:rPr lang="fr-FR" sz="1400" b="0" strike="noStrike" spc="-1">
                <a:solidFill>
                  <a:srgbClr val="160E82"/>
                </a:solidFill>
                <a:latin typeface="Calibri"/>
              </a:rPr>
              <a:t>Eco-Conception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382" name="CustomShape 8"/>
          <p:cNvSpPr/>
          <p:nvPr/>
        </p:nvSpPr>
        <p:spPr bwMode="auto">
          <a:xfrm>
            <a:off x="9852840" y="1990080"/>
            <a:ext cx="1694160" cy="1694160"/>
          </a:xfrm>
          <a:custGeom>
            <a:avLst/>
            <a:gdLst/>
            <a:ahLst/>
            <a:cxnLst/>
            <a:rect l="l" t="t" r="r" b="b"/>
            <a:pathLst>
              <a:path w="1694639" h="1694639" fill="norm" stroke="1" extrusionOk="0">
                <a:moveTo>
                  <a:pt x="0" y="847320"/>
                </a:moveTo>
                <a:cubicBezTo>
                  <a:pt x="0" y="379358"/>
                  <a:pt x="379358" y="0"/>
                  <a:pt x="847320" y="0"/>
                </a:cubicBezTo>
                <a:cubicBezTo>
                  <a:pt x="1315282" y="0"/>
                  <a:pt x="1694640" y="379358"/>
                  <a:pt x="1694640" y="847320"/>
                </a:cubicBezTo>
                <a:cubicBezTo>
                  <a:pt x="1694640" y="1315282"/>
                  <a:pt x="1315282" y="1694640"/>
                  <a:pt x="847320" y="1694640"/>
                </a:cubicBezTo>
                <a:cubicBezTo>
                  <a:pt x="379358" y="1694640"/>
                  <a:pt x="0" y="1315282"/>
                  <a:pt x="0" y="847320"/>
                </a:cubicBezTo>
                <a:close/>
              </a:path>
            </a:pathLst>
          </a:cu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450223"/>
              <a:satOff val="-10194"/>
              <a:lumOff val="2402"/>
              <a:alphaOff val="0"/>
            </a:schemeClr>
          </a:fillRef>
          <a:effectRef idx="0">
            <a:schemeClr val="accent4">
              <a:hueOff val="2450223"/>
              <a:satOff val="-10194"/>
              <a:lumOff val="2402"/>
              <a:alphaOff val="0"/>
            </a:schemeClr>
          </a:effectRef>
          <a:fontRef idx="minor"/>
        </p:style>
        <p:txBody>
          <a:bodyPr lIns="266040" tIns="266040" rIns="266040" bIns="266040" anchor="ctr">
            <a:noAutofit/>
          </a:bodyPr>
          <a:p>
            <a:pPr algn="ctr">
              <a:lnSpc>
                <a:spcPct val="90000"/>
              </a:lnSpc>
              <a:spcAft>
                <a:spcPts val="490"/>
              </a:spcAft>
              <a:tabLst>
                <a:tab pos="0" algn="l"/>
              </a:tabLst>
              <a:defRPr/>
            </a:pPr>
            <a:r>
              <a:rPr lang="fr-FR" sz="1400" b="0" strike="noStrike" spc="-1">
                <a:solidFill>
                  <a:srgbClr val="160E82"/>
                </a:solidFill>
                <a:latin typeface="Calibri"/>
              </a:rPr>
              <a:t>Production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383" name="CustomShape 9"/>
          <p:cNvSpPr/>
          <p:nvPr/>
        </p:nvSpPr>
        <p:spPr bwMode="auto">
          <a:xfrm>
            <a:off x="8918640" y="4865760"/>
            <a:ext cx="1694160" cy="1694160"/>
          </a:xfrm>
          <a:custGeom>
            <a:avLst/>
            <a:gdLst/>
            <a:ahLst/>
            <a:cxnLst/>
            <a:rect l="l" t="t" r="r" b="b"/>
            <a:pathLst>
              <a:path w="1694639" h="1694639" fill="norm" stroke="1" extrusionOk="0">
                <a:moveTo>
                  <a:pt x="0" y="847320"/>
                </a:moveTo>
                <a:cubicBezTo>
                  <a:pt x="0" y="379358"/>
                  <a:pt x="379358" y="0"/>
                  <a:pt x="847320" y="0"/>
                </a:cubicBezTo>
                <a:cubicBezTo>
                  <a:pt x="1315282" y="0"/>
                  <a:pt x="1694640" y="379358"/>
                  <a:pt x="1694640" y="847320"/>
                </a:cubicBezTo>
                <a:cubicBezTo>
                  <a:pt x="1694640" y="1315282"/>
                  <a:pt x="1315282" y="1694640"/>
                  <a:pt x="847320" y="1694640"/>
                </a:cubicBezTo>
                <a:cubicBezTo>
                  <a:pt x="379358" y="1694640"/>
                  <a:pt x="0" y="1315282"/>
                  <a:pt x="0" y="847320"/>
                </a:cubicBezTo>
                <a:close/>
              </a:path>
            </a:pathLst>
          </a:cu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hueOff val="4900445"/>
              <a:satOff val="-20388"/>
              <a:lumOff val="4804"/>
              <a:alphaOff val="0"/>
            </a:schemeClr>
          </a:effectRef>
          <a:fontRef idx="minor"/>
        </p:style>
        <p:txBody>
          <a:bodyPr lIns="266040" tIns="266040" rIns="266040" bIns="266040" anchor="ctr">
            <a:noAutofit/>
          </a:bodyPr>
          <a:p>
            <a:pPr algn="ctr">
              <a:lnSpc>
                <a:spcPct val="90000"/>
              </a:lnSpc>
              <a:spcAft>
                <a:spcPts val="490"/>
              </a:spcAft>
              <a:tabLst>
                <a:tab pos="0" algn="l"/>
              </a:tabLst>
              <a:defRPr/>
            </a:pPr>
            <a:r>
              <a:rPr lang="fr-FR" sz="1400" b="0" strike="noStrike" spc="-1">
                <a:solidFill>
                  <a:srgbClr val="160E82"/>
                </a:solidFill>
                <a:latin typeface="Calibri"/>
              </a:rPr>
              <a:t>Consommation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384" name="CustomShape 10"/>
          <p:cNvSpPr/>
          <p:nvPr/>
        </p:nvSpPr>
        <p:spPr bwMode="auto">
          <a:xfrm>
            <a:off x="5895000" y="4865760"/>
            <a:ext cx="1694160" cy="1694160"/>
          </a:xfrm>
          <a:custGeom>
            <a:avLst/>
            <a:gdLst/>
            <a:ahLst/>
            <a:cxnLst/>
            <a:rect l="l" t="t" r="r" b="b"/>
            <a:pathLst>
              <a:path w="1694639" h="1694639" fill="norm" stroke="1" extrusionOk="0">
                <a:moveTo>
                  <a:pt x="0" y="847320"/>
                </a:moveTo>
                <a:cubicBezTo>
                  <a:pt x="0" y="379358"/>
                  <a:pt x="379358" y="0"/>
                  <a:pt x="847320" y="0"/>
                </a:cubicBezTo>
                <a:cubicBezTo>
                  <a:pt x="1315282" y="0"/>
                  <a:pt x="1694640" y="379358"/>
                  <a:pt x="1694640" y="847320"/>
                </a:cubicBezTo>
                <a:cubicBezTo>
                  <a:pt x="1694640" y="1315282"/>
                  <a:pt x="1315282" y="1694640"/>
                  <a:pt x="847320" y="1694640"/>
                </a:cubicBezTo>
                <a:cubicBezTo>
                  <a:pt x="379358" y="1694640"/>
                  <a:pt x="0" y="1315282"/>
                  <a:pt x="0" y="847320"/>
                </a:cubicBezTo>
                <a:close/>
              </a:path>
            </a:pathLst>
          </a:cu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350668"/>
              <a:satOff val="-30583"/>
              <a:lumOff val="7206"/>
              <a:alphaOff val="0"/>
            </a:schemeClr>
          </a:fillRef>
          <a:effectRef idx="0">
            <a:schemeClr val="accent4">
              <a:hueOff val="7350668"/>
              <a:satOff val="-30583"/>
              <a:lumOff val="7206"/>
              <a:alphaOff val="0"/>
            </a:schemeClr>
          </a:effectRef>
          <a:fontRef idx="minor"/>
        </p:style>
        <p:txBody>
          <a:bodyPr lIns="266040" tIns="266040" rIns="266040" bIns="266040" anchor="ctr">
            <a:noAutofit/>
          </a:bodyPr>
          <a:p>
            <a:pPr algn="ctr">
              <a:lnSpc>
                <a:spcPct val="90000"/>
              </a:lnSpc>
              <a:spcAft>
                <a:spcPts val="490"/>
              </a:spcAft>
              <a:tabLst>
                <a:tab pos="0" algn="l"/>
              </a:tabLst>
              <a:defRPr/>
            </a:pPr>
            <a:r>
              <a:rPr lang="fr-FR" sz="1400" b="0" strike="noStrike" spc="-1">
                <a:solidFill>
                  <a:srgbClr val="160E82"/>
                </a:solidFill>
                <a:latin typeface="Calibri"/>
              </a:rPr>
              <a:t>Utilisation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385" name="CustomShape 11"/>
          <p:cNvSpPr/>
          <p:nvPr/>
        </p:nvSpPr>
        <p:spPr bwMode="auto">
          <a:xfrm>
            <a:off x="4960800" y="1990080"/>
            <a:ext cx="1694160" cy="1694160"/>
          </a:xfrm>
          <a:custGeom>
            <a:avLst/>
            <a:gdLst/>
            <a:ahLst/>
            <a:cxnLst/>
            <a:rect l="l" t="t" r="r" b="b"/>
            <a:pathLst>
              <a:path w="1694639" h="1694639" fill="norm" stroke="1" extrusionOk="0">
                <a:moveTo>
                  <a:pt x="0" y="847320"/>
                </a:moveTo>
                <a:cubicBezTo>
                  <a:pt x="0" y="379358"/>
                  <a:pt x="379358" y="0"/>
                  <a:pt x="847320" y="0"/>
                </a:cubicBezTo>
                <a:cubicBezTo>
                  <a:pt x="1315282" y="0"/>
                  <a:pt x="1694640" y="379358"/>
                  <a:pt x="1694640" y="847320"/>
                </a:cubicBezTo>
                <a:cubicBezTo>
                  <a:pt x="1694640" y="1315282"/>
                  <a:pt x="1315282" y="1694640"/>
                  <a:pt x="847320" y="1694640"/>
                </a:cubicBezTo>
                <a:cubicBezTo>
                  <a:pt x="379358" y="1694640"/>
                  <a:pt x="0" y="1315282"/>
                  <a:pt x="0" y="847320"/>
                </a:cubicBezTo>
                <a:close/>
              </a:path>
            </a:pathLst>
          </a:cu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/>
        </p:style>
        <p:txBody>
          <a:bodyPr lIns="266040" tIns="266040" rIns="266040" bIns="266040" anchor="ctr">
            <a:noAutofit/>
          </a:bodyPr>
          <a:p>
            <a:pPr algn="ctr">
              <a:lnSpc>
                <a:spcPct val="90000"/>
              </a:lnSpc>
              <a:spcAft>
                <a:spcPts val="490"/>
              </a:spcAft>
              <a:tabLst>
                <a:tab pos="0" algn="l"/>
              </a:tabLst>
              <a:defRPr/>
            </a:pPr>
            <a:r>
              <a:rPr lang="fr-FR" sz="1400" b="0" strike="noStrike" spc="-1">
                <a:solidFill>
                  <a:srgbClr val="160E82"/>
                </a:solidFill>
                <a:latin typeface="Calibri"/>
              </a:rPr>
              <a:t>Fin De Vie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386" name="CustomShape 12"/>
          <p:cNvSpPr/>
          <p:nvPr/>
        </p:nvSpPr>
        <p:spPr bwMode="auto">
          <a:xfrm>
            <a:off x="6643800" y="2970360"/>
            <a:ext cx="1154160" cy="2124720"/>
          </a:xfrm>
          <a:custGeom>
            <a:avLst/>
            <a:gdLst/>
            <a:ahLst/>
            <a:cxnLst/>
            <a:rect l="l" t="t" r="r" b="b"/>
            <a:pathLst>
              <a:path w="1276021" h="2125015" fill="norm" stroke="1" extrusionOk="0">
                <a:moveTo>
                  <a:pt x="0" y="0"/>
                </a:moveTo>
                <a:cubicBezTo>
                  <a:pt x="563450" y="241479"/>
                  <a:pt x="1126901" y="482958"/>
                  <a:pt x="1249250" y="837127"/>
                </a:cubicBezTo>
                <a:cubicBezTo>
                  <a:pt x="1371599" y="1191296"/>
                  <a:pt x="1052847" y="1658155"/>
                  <a:pt x="734095" y="2125015"/>
                </a:cubicBezTo>
              </a:path>
            </a:pathLst>
          </a:custGeom>
          <a:noFill/>
          <a:ln w="44280">
            <a:solidFill>
              <a:srgbClr val="FF3E09"/>
            </a:solidFill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TextShape 13"/>
          <p:cNvSpPr txBox="1"/>
          <p:nvPr/>
        </p:nvSpPr>
        <p:spPr bwMode="auto">
          <a:xfrm>
            <a:off x="836640" y="1820160"/>
            <a:ext cx="3931920" cy="1194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51000"/>
          </a:bodyPr>
          <a:p>
            <a:pPr>
              <a:lnSpc>
                <a:spcPct val="90000"/>
              </a:lnSpc>
              <a:defRPr/>
            </a:pPr>
            <a:r>
              <a:rPr lang="fr-FR" sz="3200" b="0" strike="noStrike" spc="-1">
                <a:solidFill>
                  <a:srgbClr val="160E82"/>
                </a:solidFill>
                <a:latin typeface="Calibri Light"/>
              </a:rPr>
              <a:t>Une modèle économique complet à repenser</a:t>
            </a:r>
            <a:endParaRPr lang="fr-FR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TextShape 14"/>
          <p:cNvSpPr txBox="1"/>
          <p:nvPr/>
        </p:nvSpPr>
        <p:spPr bwMode="auto">
          <a:xfrm>
            <a:off x="839879" y="3014640"/>
            <a:ext cx="3931920" cy="3522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fr-FR" sz="1600" b="0" strike="noStrike" spc="-1">
                <a:solidFill>
                  <a:srgbClr val="160E82"/>
                </a:solidFill>
                <a:latin typeface="Calibri"/>
              </a:rPr>
              <a:t>Un modèle complet qui n’inclue pas encore la prise de conscience sur la réparation.</a:t>
            </a:r>
            <a:endParaRPr lang="fr-FR" sz="16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fr-FR" sz="1600" b="0" strike="noStrike" spc="-1">
                <a:solidFill>
                  <a:srgbClr val="160E82"/>
                </a:solidFill>
                <a:latin typeface="Calibri"/>
              </a:rPr>
              <a:t>Obsolescence programmée dans tous les domaines.</a:t>
            </a:r>
            <a:endParaRPr lang="fr-FR" sz="16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16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fr-FR" sz="1600" b="0" strike="noStrike" spc="-1">
                <a:solidFill>
                  <a:srgbClr val="160E82"/>
                </a:solidFill>
                <a:latin typeface="Calibri"/>
              </a:rPr>
              <a:t>Compliqué d’agir sur la chaîne complète, mais nous pouvons étendre l’action autour de la réparation/fabrication?</a:t>
            </a:r>
            <a:endParaRPr lang="fr-FR" sz="1600" b="0" strike="noStrike" spc="-1">
              <a:solidFill>
                <a:srgbClr val="160E82"/>
              </a:solidFill>
              <a:latin typeface="Calibri"/>
            </a:endParaRPr>
          </a:p>
        </p:txBody>
      </p:sp>
      <p:sp>
        <p:nvSpPr>
          <p:cNvPr id="389" name="CustomShape 15"/>
          <p:cNvSpPr/>
          <p:nvPr/>
        </p:nvSpPr>
        <p:spPr bwMode="auto">
          <a:xfrm>
            <a:off x="7512840" y="3464280"/>
            <a:ext cx="2292120" cy="1395000"/>
          </a:xfrm>
          <a:custGeom>
            <a:avLst/>
            <a:gdLst/>
            <a:ahLst/>
            <a:cxnLst/>
            <a:rect l="l" t="t" r="r" b="b"/>
            <a:pathLst>
              <a:path w="2292439" h="1395211" fill="norm" stroke="1" extrusionOk="0">
                <a:moveTo>
                  <a:pt x="0" y="0"/>
                </a:moveTo>
                <a:cubicBezTo>
                  <a:pt x="134870" y="65825"/>
                  <a:pt x="180304" y="22896"/>
                  <a:pt x="270457" y="158839"/>
                </a:cubicBezTo>
                <a:cubicBezTo>
                  <a:pt x="360610" y="294782"/>
                  <a:pt x="326264" y="291921"/>
                  <a:pt x="592427" y="429296"/>
                </a:cubicBezTo>
                <a:cubicBezTo>
                  <a:pt x="858590" y="566671"/>
                  <a:pt x="1530440" y="814231"/>
                  <a:pt x="1867437" y="983087"/>
                </a:cubicBezTo>
                <a:cubicBezTo>
                  <a:pt x="2204434" y="1151943"/>
                  <a:pt x="2248436" y="1273577"/>
                  <a:pt x="2292439" y="1395211"/>
                </a:cubicBezTo>
              </a:path>
            </a:pathLst>
          </a:custGeom>
          <a:noFill/>
          <a:ln w="38160">
            <a:solidFill>
              <a:srgbClr val="FF3E09"/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6"/>
          <p:cNvSpPr/>
          <p:nvPr/>
        </p:nvSpPr>
        <p:spPr bwMode="auto">
          <a:xfrm>
            <a:off x="7162560" y="2872800"/>
            <a:ext cx="2689200" cy="568440"/>
          </a:xfrm>
          <a:custGeom>
            <a:avLst/>
            <a:gdLst/>
            <a:ahLst/>
            <a:cxnLst/>
            <a:rect l="l" t="t" r="r" b="b"/>
            <a:pathLst>
              <a:path w="2689635" h="568724" fill="norm" stroke="1" extrusionOk="0">
                <a:moveTo>
                  <a:pt x="0" y="344259"/>
                </a:moveTo>
                <a:cubicBezTo>
                  <a:pt x="136204" y="427526"/>
                  <a:pt x="81778" y="438042"/>
                  <a:pt x="323108" y="551995"/>
                </a:cubicBezTo>
                <a:cubicBezTo>
                  <a:pt x="564438" y="665948"/>
                  <a:pt x="1569173" y="163740"/>
                  <a:pt x="1964125" y="72157"/>
                </a:cubicBezTo>
                <a:cubicBezTo>
                  <a:pt x="2359077" y="-19426"/>
                  <a:pt x="2524356" y="-3685"/>
                  <a:pt x="2689635" y="12056"/>
                </a:cubicBezTo>
              </a:path>
            </a:pathLst>
          </a:custGeom>
          <a:noFill/>
          <a:ln w="38160">
            <a:solidFill>
              <a:srgbClr val="FF3E09"/>
            </a:solidFill>
            <a:prstDash val="sysDash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Line 17"/>
          <p:cNvSpPr/>
          <p:nvPr/>
        </p:nvSpPr>
        <p:spPr bwMode="auto">
          <a:xfrm flipH="1">
            <a:off x="8299440" y="1903320"/>
            <a:ext cx="6480" cy="898560"/>
          </a:xfrm>
          <a:prstGeom prst="line">
            <a:avLst/>
          </a:prstGeom>
          <a:ln w="41400">
            <a:solidFill>
              <a:srgbClr val="160E8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 bwMode="auto">
          <a:xfrm>
            <a:off x="4572000" y="365040"/>
            <a:ext cx="67813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160E82"/>
                </a:solidFill>
                <a:latin typeface="Calibri Light"/>
              </a:rPr>
              <a:t>Au-delà du Repair Café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TextShape 2"/>
          <p:cNvSpPr txBox="1"/>
          <p:nvPr/>
        </p:nvSpPr>
        <p:spPr bwMode="auto">
          <a:xfrm>
            <a:off x="838080" y="1825560"/>
            <a:ext cx="5181120" cy="4808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9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3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Des acteurs en place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4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Emmaüs – un maillon important dans la Réutilisation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5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...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6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Des initiatives complémentaires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7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Fablab, Voisins Bricoleurs, Bricothèques, …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8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Des initiatives privées compliquées par le « buzz »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9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Des professionnels locaux méconnus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</p:txBody>
      </p:sp>
      <p:pic>
        <p:nvPicPr>
          <p:cNvPr id="394" name="Espace réservé du contenu 5" descr="Une image contenant texte&#10;&#10;Description générée automatiquement"/>
          <p:cNvPicPr/>
          <p:nvPr/>
        </p:nvPicPr>
        <p:blipFill>
          <a:blip r:embed="rId10"/>
          <a:stretch/>
        </p:blipFill>
        <p:spPr bwMode="auto">
          <a:xfrm rot="5400000">
            <a:off x="6586920" y="2369160"/>
            <a:ext cx="4352400" cy="326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 bwMode="auto">
          <a:xfrm>
            <a:off x="4594320" y="131040"/>
            <a:ext cx="73706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160E82"/>
                </a:solidFill>
                <a:latin typeface="Calibri Light"/>
              </a:rPr>
              <a:t>Une Sensibilisation Nécessaire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TextShape 2"/>
          <p:cNvSpPr txBox="1"/>
          <p:nvPr/>
        </p:nvSpPr>
        <p:spPr bwMode="auto">
          <a:xfrm>
            <a:off x="838080" y="1825560"/>
            <a:ext cx="5181120" cy="4667039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« </a:t>
            </a:r>
            <a:r>
              <a:rPr lang="fr-FR" sz="2400" b="0" i="1" strike="noStrike" spc="-1">
                <a:solidFill>
                  <a:srgbClr val="160E82"/>
                </a:solidFill>
                <a:latin typeface="Calibri"/>
              </a:rPr>
              <a:t>Les gens ne sont pas mauvais : ils ne savent pas</a:t>
            </a: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 » (Greta Thunberg, 2019)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3"/>
              </a:buBlip>
              <a:tabLst>
                <a:tab pos="0" algn="l"/>
              </a:tabLst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Importance de sensibiliser </a:t>
            </a:r>
            <a:r>
              <a:rPr lang="fr-FR" sz="2800" b="0" u="sng" strike="noStrike" spc="-1">
                <a:solidFill>
                  <a:srgbClr val="160E82"/>
                </a:solidFill>
                <a:latin typeface="Calibri"/>
              </a:rPr>
              <a:t>sans parti pris</a:t>
            </a: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 aux différentes problématiques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4"/>
              </a:buBlip>
              <a:tabLst>
                <a:tab pos="0" algn="l"/>
              </a:tabLst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Zéro-déchet, production locale, approches éco-responsables, les fausses promesses du recyclage, …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</p:txBody>
      </p:sp>
      <p:pic>
        <p:nvPicPr>
          <p:cNvPr id="397" name="Espace réservé du contenu 8" descr=""/>
          <p:cNvPicPr/>
          <p:nvPr/>
        </p:nvPicPr>
        <p:blipFill>
          <a:blip r:embed="rId5"/>
          <a:srcRect l="6637" t="0" r="0" b="0"/>
          <a:stretch/>
        </p:blipFill>
        <p:spPr bwMode="auto">
          <a:xfrm>
            <a:off x="6487200" y="1825560"/>
            <a:ext cx="455076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 bwMode="auto">
          <a:xfrm>
            <a:off x="4965480" y="629280"/>
            <a:ext cx="6586200" cy="1285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35000"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La réparation n’est qu’un rouage dans une problématique plus large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9" name="Picture 4" descr=""/>
          <p:cNvPicPr/>
          <p:nvPr/>
        </p:nvPicPr>
        <p:blipFill>
          <a:blip r:embed="rId3"/>
          <a:stretch/>
        </p:blipFill>
        <p:spPr bwMode="auto">
          <a:xfrm>
            <a:off x="0" y="0"/>
            <a:ext cx="4635360" cy="6857640"/>
          </a:xfrm>
          <a:prstGeom prst="rect">
            <a:avLst/>
          </a:prstGeom>
          <a:ln>
            <a:noFill/>
          </a:ln>
        </p:spPr>
      </p:pic>
      <p:sp>
        <p:nvSpPr>
          <p:cNvPr id="400" name="Line 2"/>
          <p:cNvSpPr/>
          <p:nvPr/>
        </p:nvSpPr>
        <p:spPr bwMode="auto">
          <a:xfrm>
            <a:off x="5080680" y="2115000"/>
            <a:ext cx="6309360" cy="0"/>
          </a:xfrm>
          <a:prstGeom prst="line">
            <a:avLst/>
          </a:prstGeom>
          <a:ln w="19080">
            <a:solidFill>
              <a:srgbClr val="FF4B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3"/>
          <p:cNvSpPr/>
          <p:nvPr/>
        </p:nvSpPr>
        <p:spPr bwMode="auto">
          <a:xfrm>
            <a:off x="2399760" y="2756880"/>
            <a:ext cx="1317960" cy="131004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4"/>
          <p:cNvSpPr/>
          <p:nvPr/>
        </p:nvSpPr>
        <p:spPr bwMode="auto">
          <a:xfrm>
            <a:off x="3268800" y="3941280"/>
            <a:ext cx="345600" cy="346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3" name="Image 7" descr=""/>
          <p:cNvPicPr/>
          <p:nvPr/>
        </p:nvPicPr>
        <p:blipFill>
          <a:blip r:embed="rId4"/>
          <a:stretch/>
        </p:blipFill>
        <p:spPr bwMode="auto">
          <a:xfrm>
            <a:off x="2122560" y="2651040"/>
            <a:ext cx="1893600" cy="1983960"/>
          </a:xfrm>
          <a:prstGeom prst="rect">
            <a:avLst/>
          </a:prstGeom>
          <a:ln>
            <a:noFill/>
          </a:ln>
        </p:spPr>
      </p:pic>
      <p:pic>
        <p:nvPicPr>
          <p:cNvPr id="404" name="Image 8" descr=""/>
          <p:cNvPicPr/>
          <p:nvPr/>
        </p:nvPicPr>
        <p:blipFill>
          <a:blip r:embed="rId5"/>
          <a:stretch/>
        </p:blipFill>
        <p:spPr bwMode="auto">
          <a:xfrm>
            <a:off x="3301200" y="3801600"/>
            <a:ext cx="483840" cy="474120"/>
          </a:xfrm>
          <a:prstGeom prst="rect">
            <a:avLst/>
          </a:prstGeom>
          <a:ln>
            <a:noFill/>
          </a:ln>
        </p:spPr>
      </p:pic>
      <p:pic>
        <p:nvPicPr>
          <p:cNvPr id="405" name="Image 9" descr="Une image contenant texte&#10;&#10;Description générée automatiquement"/>
          <p:cNvPicPr/>
          <p:nvPr/>
        </p:nvPicPr>
        <p:blipFill>
          <a:blip r:embed="rId6"/>
          <a:stretch/>
        </p:blipFill>
        <p:spPr bwMode="auto">
          <a:xfrm>
            <a:off x="2582640" y="3254400"/>
            <a:ext cx="800640" cy="260280"/>
          </a:xfrm>
          <a:prstGeom prst="rect">
            <a:avLst/>
          </a:prstGeom>
          <a:ln>
            <a:noFill/>
          </a:ln>
        </p:spPr>
      </p:pic>
      <p:sp>
        <p:nvSpPr>
          <p:cNvPr id="406" name="CustomShape 5"/>
          <p:cNvSpPr/>
          <p:nvPr/>
        </p:nvSpPr>
        <p:spPr bwMode="auto">
          <a:xfrm>
            <a:off x="1393200" y="5349240"/>
            <a:ext cx="1761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fr-FR" sz="1800" b="1" strike="noStrike" spc="-1">
                <a:solidFill>
                  <a:srgbClr val="FFFFFF"/>
                </a:solidFill>
                <a:latin typeface="Calibri"/>
              </a:rPr>
              <a:t>Objectifs Du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7" name="CustomShape 6"/>
          <p:cNvSpPr/>
          <p:nvPr/>
        </p:nvSpPr>
        <p:spPr bwMode="auto">
          <a:xfrm>
            <a:off x="1211400" y="5766480"/>
            <a:ext cx="2212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fr-FR" sz="1800" b="1" strike="noStrike" spc="-1">
                <a:solidFill>
                  <a:srgbClr val="FFFFFF"/>
                </a:solidFill>
                <a:latin typeface="Calibri"/>
              </a:rPr>
              <a:t>Développement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408" name="CustomShape 7"/>
          <p:cNvSpPr/>
          <p:nvPr/>
        </p:nvSpPr>
        <p:spPr bwMode="auto">
          <a:xfrm>
            <a:off x="1727640" y="6177600"/>
            <a:ext cx="119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fr-FR" sz="1800" b="1" strike="noStrike" spc="-1">
                <a:solidFill>
                  <a:srgbClr val="FFFFFF"/>
                </a:solidFill>
                <a:latin typeface="Calibri"/>
              </a:rPr>
              <a:t>Durable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409" name="Picture 8" descr=""/>
          <p:cNvPicPr/>
          <p:nvPr/>
        </p:nvPicPr>
        <p:blipFill>
          <a:blip r:embed="rId7"/>
          <a:stretch/>
        </p:blipFill>
        <p:spPr bwMode="auto">
          <a:xfrm>
            <a:off x="10200960" y="24120"/>
            <a:ext cx="1990800" cy="1990800"/>
          </a:xfrm>
          <a:prstGeom prst="rect">
            <a:avLst/>
          </a:prstGeom>
          <a:ln>
            <a:noFill/>
          </a:ln>
        </p:spPr>
      </p:pic>
      <p:pic>
        <p:nvPicPr>
          <p:cNvPr id="410" name="Image 14" descr=""/>
          <p:cNvPicPr/>
          <p:nvPr/>
        </p:nvPicPr>
        <p:blipFill>
          <a:blip r:embed="rId8"/>
          <a:stretch/>
        </p:blipFill>
        <p:spPr bwMode="auto">
          <a:xfrm>
            <a:off x="5352480" y="3389400"/>
            <a:ext cx="6647400" cy="784080"/>
          </a:xfrm>
          <a:prstGeom prst="rect">
            <a:avLst/>
          </a:prstGeom>
          <a:ln>
            <a:noFill/>
          </a:ln>
        </p:spPr>
      </p:pic>
      <p:pic>
        <p:nvPicPr>
          <p:cNvPr id="411" name="Image 15" descr=""/>
          <p:cNvPicPr/>
          <p:nvPr/>
        </p:nvPicPr>
        <p:blipFill>
          <a:blip r:embed="rId9"/>
          <a:stretch/>
        </p:blipFill>
        <p:spPr bwMode="auto">
          <a:xfrm>
            <a:off x="5099400" y="2316240"/>
            <a:ext cx="6309000" cy="1068120"/>
          </a:xfrm>
          <a:prstGeom prst="rect">
            <a:avLst/>
          </a:prstGeom>
          <a:ln>
            <a:noFill/>
          </a:ln>
        </p:spPr>
      </p:pic>
      <p:pic>
        <p:nvPicPr>
          <p:cNvPr id="412" name="Image 16" descr=""/>
          <p:cNvPicPr/>
          <p:nvPr/>
        </p:nvPicPr>
        <p:blipFill>
          <a:blip r:embed="rId10"/>
          <a:stretch/>
        </p:blipFill>
        <p:spPr bwMode="auto">
          <a:xfrm>
            <a:off x="5113440" y="4826520"/>
            <a:ext cx="6366240" cy="1044720"/>
          </a:xfrm>
          <a:prstGeom prst="rect">
            <a:avLst/>
          </a:prstGeom>
          <a:ln>
            <a:noFill/>
          </a:ln>
        </p:spPr>
      </p:pic>
      <p:pic>
        <p:nvPicPr>
          <p:cNvPr id="413" name="Image 19" descr=""/>
          <p:cNvPicPr/>
          <p:nvPr/>
        </p:nvPicPr>
        <p:blipFill>
          <a:blip r:embed="rId11"/>
          <a:stretch/>
        </p:blipFill>
        <p:spPr bwMode="auto">
          <a:xfrm>
            <a:off x="5464080" y="5940360"/>
            <a:ext cx="6366240" cy="475560"/>
          </a:xfrm>
          <a:prstGeom prst="rect">
            <a:avLst/>
          </a:prstGeom>
          <a:ln>
            <a:noFill/>
          </a:ln>
        </p:spPr>
      </p:pic>
      <p:pic>
        <p:nvPicPr>
          <p:cNvPr id="414" name="Image 20" descr=""/>
          <p:cNvPicPr/>
          <p:nvPr/>
        </p:nvPicPr>
        <p:blipFill>
          <a:blip r:embed="rId12"/>
          <a:stretch/>
        </p:blipFill>
        <p:spPr bwMode="auto">
          <a:xfrm>
            <a:off x="5464080" y="4085640"/>
            <a:ext cx="6280200" cy="67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slow" p14:dur="20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 bwMode="auto">
          <a:xfrm>
            <a:off x="36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9" name="Picture 7" descr="Puzzle en bois"/>
          <p:cNvPicPr/>
          <p:nvPr/>
        </p:nvPicPr>
        <p:blipFill>
          <a:blip r:embed="rId3"/>
          <a:srcRect l="85" t="0" r="3096" b="0"/>
          <a:stretch/>
        </p:blipFill>
        <p:spPr bwMode="auto">
          <a:xfrm>
            <a:off x="0" y="0"/>
            <a:ext cx="9946800" cy="6857640"/>
          </a:xfrm>
          <a:prstGeom prst="rect">
            <a:avLst/>
          </a:prstGeom>
          <a:ln>
            <a:noFill/>
          </a:ln>
        </p:spPr>
      </p:pic>
      <p:sp>
        <p:nvSpPr>
          <p:cNvPr id="420" name="CustomShape 2"/>
          <p:cNvSpPr/>
          <p:nvPr/>
        </p:nvSpPr>
        <p:spPr bwMode="auto">
          <a:xfrm flipH="1">
            <a:off x="6986160" y="0"/>
            <a:ext cx="5205600" cy="6857640"/>
          </a:xfrm>
          <a:custGeom>
            <a:avLst/>
            <a:gdLst/>
            <a:ahLst/>
            <a:cxnLst/>
            <a:rect l="l" t="t" r="r" b="b"/>
            <a:pathLst>
              <a:path w="5205951" h="6858000" fill="norm" stroke="1" extrusionOk="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3"/>
          <p:cNvSpPr/>
          <p:nvPr/>
        </p:nvSpPr>
        <p:spPr bwMode="auto">
          <a:xfrm>
            <a:off x="7148160" y="0"/>
            <a:ext cx="5043240" cy="6857640"/>
          </a:xfrm>
          <a:custGeom>
            <a:avLst/>
            <a:gdLst/>
            <a:ahLst/>
            <a:cxnLst/>
            <a:rect l="l" t="t" r="r" b="b"/>
            <a:pathLst>
              <a:path w="5043774" h="6858000" fill="norm" stroke="1" extrusionOk="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4"/>
          <p:cNvSpPr/>
          <p:nvPr/>
        </p:nvSpPr>
        <p:spPr bwMode="auto">
          <a:xfrm flipH="1">
            <a:off x="6697080" y="0"/>
            <a:ext cx="2529360" cy="6857640"/>
          </a:xfrm>
          <a:custGeom>
            <a:avLst/>
            <a:gdLst/>
            <a:ahLst/>
            <a:cxnLst/>
            <a:rect l="l" t="t" r="r" b="b"/>
            <a:pathLst>
              <a:path w="2529723" h="6858000" fill="norm" stroke="1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TextShape 5"/>
          <p:cNvSpPr txBox="1"/>
          <p:nvPr/>
        </p:nvSpPr>
        <p:spPr bwMode="auto">
          <a:xfrm>
            <a:off x="8046720" y="1045440"/>
            <a:ext cx="3633480" cy="15879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defRPr/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</a:rPr>
              <a:t>Les mouvements parallèles</a:t>
            </a:r>
            <a:endParaRPr lang="fr-FR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CustomShape 6"/>
          <p:cNvSpPr/>
          <p:nvPr/>
        </p:nvSpPr>
        <p:spPr bwMode="auto">
          <a:xfrm>
            <a:off x="8046720" y="2722680"/>
            <a:ext cx="3633480" cy="26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Emmaüs</a:t>
            </a:r>
            <a:endParaRPr lang="fr-FR" sz="2000" b="0" strike="noStrike" spc="-1">
              <a:latin typeface="Arial"/>
            </a:endParaRPr>
          </a:p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Halte à l’Obsolescence Programmée</a:t>
            </a:r>
            <a:endParaRPr lang="fr-FR" sz="2000" b="0" strike="noStrike" spc="-1">
              <a:latin typeface="Arial"/>
            </a:endParaRPr>
          </a:p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ZeroWasteFrance</a:t>
            </a:r>
            <a:endParaRPr lang="fr-FR" sz="2000" b="0" strike="noStrike" spc="-1">
              <a:latin typeface="Arial"/>
            </a:endParaRPr>
          </a:p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b="0" u="sng" strike="noStrike" spc="-1">
                <a:solidFill>
                  <a:srgbClr val="0563C1"/>
                </a:solidFill>
                <a:latin typeface="Calibri"/>
                <a:hlinkClick r:id="rId4" tooltip="https://www.qqf.fr/"/>
              </a:rPr>
              <a:t>https://www.qqf.fr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defRPr/>
            </a:pPr>
            <a:endParaRPr lang="fr-FR" sz="2000" b="0" strike="noStrike" spc="-1">
              <a:latin typeface="Arial"/>
            </a:endParaRPr>
          </a:p>
          <a:p>
            <a:pPr indent="-22824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....</a:t>
            </a:r>
            <a:endParaRPr lang="fr-FR" sz="2000" b="0" strike="noStrike" spc="-1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  <a:defRPr/>
            </a:pPr>
            <a:endParaRPr lang="fr-FR" sz="2000" b="0" strike="noStrike" spc="-1">
              <a:latin typeface="Arial"/>
            </a:endParaRPr>
          </a:p>
        </p:txBody>
      </p:sp>
      <p:pic>
        <p:nvPicPr>
          <p:cNvPr id="425" name="Image 1" descr=""/>
          <p:cNvPicPr/>
          <p:nvPr/>
        </p:nvPicPr>
        <p:blipFill>
          <a:blip r:embed="rId5"/>
          <a:stretch/>
        </p:blipFill>
        <p:spPr bwMode="auto">
          <a:xfrm>
            <a:off x="4051440" y="2006640"/>
            <a:ext cx="2044440" cy="926640"/>
          </a:xfrm>
          <a:prstGeom prst="rect">
            <a:avLst/>
          </a:prstGeom>
          <a:ln>
            <a:noFill/>
          </a:ln>
        </p:spPr>
      </p:pic>
      <p:pic>
        <p:nvPicPr>
          <p:cNvPr id="426" name="Image 2" descr=""/>
          <p:cNvPicPr/>
          <p:nvPr/>
        </p:nvPicPr>
        <p:blipFill>
          <a:blip r:embed="rId6"/>
          <a:stretch/>
        </p:blipFill>
        <p:spPr bwMode="auto">
          <a:xfrm>
            <a:off x="608040" y="1503360"/>
            <a:ext cx="2730240" cy="685440"/>
          </a:xfrm>
          <a:prstGeom prst="rect">
            <a:avLst/>
          </a:prstGeom>
          <a:ln>
            <a:noFill/>
          </a:ln>
        </p:spPr>
      </p:pic>
      <p:pic>
        <p:nvPicPr>
          <p:cNvPr id="427" name="Image 3" descr=""/>
          <p:cNvPicPr/>
          <p:nvPr/>
        </p:nvPicPr>
        <p:blipFill>
          <a:blip r:embed="rId7"/>
          <a:stretch/>
        </p:blipFill>
        <p:spPr bwMode="auto">
          <a:xfrm>
            <a:off x="2148840" y="337320"/>
            <a:ext cx="3733560" cy="825120"/>
          </a:xfrm>
          <a:prstGeom prst="rect">
            <a:avLst/>
          </a:prstGeom>
          <a:ln>
            <a:noFill/>
          </a:ln>
        </p:spPr>
      </p:pic>
      <p:pic>
        <p:nvPicPr>
          <p:cNvPr id="428" name="Image 6" descr=""/>
          <p:cNvPicPr/>
          <p:nvPr/>
        </p:nvPicPr>
        <p:blipFill>
          <a:blip r:embed="rId8"/>
          <a:stretch/>
        </p:blipFill>
        <p:spPr bwMode="auto">
          <a:xfrm>
            <a:off x="1194120" y="2810880"/>
            <a:ext cx="2449440" cy="916560"/>
          </a:xfrm>
          <a:prstGeom prst="rect">
            <a:avLst/>
          </a:prstGeom>
          <a:ln>
            <a:noFill/>
          </a:ln>
        </p:spPr>
      </p:pic>
      <p:pic>
        <p:nvPicPr>
          <p:cNvPr id="429" name="Image 8" descr=""/>
          <p:cNvPicPr/>
          <p:nvPr/>
        </p:nvPicPr>
        <p:blipFill>
          <a:blip r:embed="rId9"/>
          <a:stretch/>
        </p:blipFill>
        <p:spPr bwMode="auto">
          <a:xfrm>
            <a:off x="578160" y="4202280"/>
            <a:ext cx="5194080" cy="939600"/>
          </a:xfrm>
          <a:prstGeom prst="rect">
            <a:avLst/>
          </a:prstGeom>
          <a:ln>
            <a:noFill/>
          </a:ln>
        </p:spPr>
      </p:pic>
      <p:pic>
        <p:nvPicPr>
          <p:cNvPr id="430" name="Image 9" descr=""/>
          <p:cNvPicPr/>
          <p:nvPr/>
        </p:nvPicPr>
        <p:blipFill>
          <a:blip r:embed="rId10"/>
          <a:stretch/>
        </p:blipFill>
        <p:spPr bwMode="auto">
          <a:xfrm>
            <a:off x="1123920" y="5430600"/>
            <a:ext cx="1028520" cy="1193400"/>
          </a:xfrm>
          <a:prstGeom prst="rect">
            <a:avLst/>
          </a:prstGeom>
          <a:ln>
            <a:noFill/>
          </a:ln>
        </p:spPr>
      </p:pic>
      <p:pic>
        <p:nvPicPr>
          <p:cNvPr id="431" name="Picture 2" descr="Le SIOM de la Vallée de Chevreuse"/>
          <p:cNvPicPr/>
          <p:nvPr/>
        </p:nvPicPr>
        <p:blipFill>
          <a:blip r:embed="rId11"/>
          <a:stretch/>
        </p:blipFill>
        <p:spPr bwMode="auto">
          <a:xfrm>
            <a:off x="4062600" y="5294880"/>
            <a:ext cx="3004200" cy="109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 bwMode="auto"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2"/>
          <p:cNvSpPr/>
          <p:nvPr/>
        </p:nvSpPr>
        <p:spPr bwMode="auto">
          <a:xfrm rot="16199999" flipH="1">
            <a:off x="2666880" y="-2666160"/>
            <a:ext cx="6857640" cy="12191040"/>
          </a:xfrm>
          <a:prstGeom prst="rect">
            <a:avLst/>
          </a:prstGeom>
          <a:gradFill rotWithShape="0">
            <a:gsLst>
              <a:gs pos="8000">
                <a:srgbClr val="4472C4"/>
              </a:gs>
              <a:gs pos="100000">
                <a:srgbClr val="203864"/>
              </a:gs>
            </a:gsLst>
            <a:lin ang="150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3"/>
          <p:cNvSpPr/>
          <p:nvPr/>
        </p:nvSpPr>
        <p:spPr bwMode="auto">
          <a:xfrm rot="10800000" flipH="1">
            <a:off x="-2160" y="360"/>
            <a:ext cx="9070560" cy="6857280"/>
          </a:xfrm>
          <a:prstGeom prst="rect">
            <a:avLst/>
          </a:prstGeom>
          <a:gradFill rotWithShape="0">
            <a:gsLst>
              <a:gs pos="8000">
                <a:srgbClr val="000000">
                  <a:alpha val="52156"/>
                </a:srgbClr>
              </a:gs>
              <a:gs pos="100000">
                <a:srgbClr val="4472C4"/>
              </a:gs>
            </a:gsLst>
            <a:lin ang="16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4"/>
          <p:cNvSpPr/>
          <p:nvPr/>
        </p:nvSpPr>
        <p:spPr bwMode="auto">
          <a:xfrm rot="16199999" flipH="1">
            <a:off x="3649680" y="-1685520"/>
            <a:ext cx="4894200" cy="12193200"/>
          </a:xfrm>
          <a:prstGeom prst="rect">
            <a:avLst/>
          </a:prstGeom>
          <a:gradFill rotWithShape="0">
            <a:gsLst>
              <a:gs pos="0">
                <a:srgbClr val="9DC3E6">
                  <a:alpha val="0"/>
                </a:srgbClr>
              </a:gs>
              <a:gs pos="100000">
                <a:srgbClr val="000000">
                  <a:alpha val="46274"/>
                </a:srgbClr>
              </a:gs>
            </a:gsLst>
            <a:lin ang="4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7" name="Image 4" descr="Une image contenant texte&#10;&#10;Description générée automatiquement"/>
          <p:cNvPicPr/>
          <p:nvPr/>
        </p:nvPicPr>
        <p:blipFill>
          <a:blip r:embed="rId3"/>
          <a:srcRect l="4" t="14867" r="-4" b="14861"/>
          <a:stretch/>
        </p:blipFill>
        <p:spPr bwMode="auto">
          <a:xfrm>
            <a:off x="457200" y="457200"/>
            <a:ext cx="11277360" cy="594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815941" name="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4712317" y="273600"/>
            <a:ext cx="6869601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sz="8000"/>
              <a:t>Activités 2024</a:t>
            </a:r>
            <a:endParaRPr sz="8000"/>
          </a:p>
        </p:txBody>
      </p:sp>
      <p:sp>
        <p:nvSpPr>
          <p:cNvPr id="1533879375" name="PlaceHolder 3"/>
          <p:cNvSpPr>
            <a:spLocks noGrp="1"/>
          </p:cNvSpPr>
          <p:nvPr>
            <p:ph type="body"/>
          </p:nvPr>
        </p:nvSpPr>
        <p:spPr bwMode="auto">
          <a:xfrm flipH="0" flipV="0">
            <a:off x="469363" y="1604520"/>
            <a:ext cx="11116876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+ de 1000 objets traités depuis la création, 80 % réparés </a:t>
            </a: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10 à 20 visiteurs au Proto par séance </a:t>
            </a: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3 engagements citoyens Paris Saclay , des étudiants intéressés par la réparation </a:t>
            </a: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Des visiteurs venus dans un rayon de 20 km </a:t>
            </a: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b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</a:br>
            <a:r>
              <a:rPr sz="26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Matériels donnés après réparation HIFI, PC ( une trentaines de portables  ) , jouets </a:t>
            </a:r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063969" name="PlaceHolder 1"/>
          <p:cNvSpPr>
            <a:spLocks noGrp="1"/>
          </p:cNvSpPr>
          <p:nvPr>
            <p:ph type="title"/>
          </p:nvPr>
        </p:nvSpPr>
        <p:spPr bwMode="auto">
          <a:xfrm>
            <a:off x="4696570" y="187008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sz="4800"/>
              <a:t>Social</a:t>
            </a:r>
            <a:endParaRPr sz="900"/>
          </a:p>
        </p:txBody>
      </p:sp>
      <p:sp>
        <p:nvSpPr>
          <p:cNvPr id="1328873159" name="PlaceHolder 2"/>
          <p:cNvSpPr>
            <a:spLocks noGrp="1"/>
          </p:cNvSpPr>
          <p:nvPr>
            <p:ph type="body"/>
          </p:nvPr>
        </p:nvSpPr>
        <p:spPr bwMode="auto">
          <a:xfrm>
            <a:off x="609480" y="1604520"/>
            <a:ext cx="5354279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/>
          </a:p>
        </p:txBody>
      </p:sp>
      <p:sp>
        <p:nvSpPr>
          <p:cNvPr id="2032651102" name="PlaceHolder 3"/>
          <p:cNvSpPr>
            <a:spLocks noGrp="1"/>
          </p:cNvSpPr>
          <p:nvPr>
            <p:ph type="body"/>
          </p:nvPr>
        </p:nvSpPr>
        <p:spPr bwMode="auto">
          <a:xfrm>
            <a:off x="6231960" y="1604520"/>
            <a:ext cx="5354279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/>
          </a:p>
        </p:txBody>
      </p:sp>
      <p:pic>
        <p:nvPicPr>
          <p:cNvPr id="11011331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974397" y="2577818"/>
            <a:ext cx="6791438" cy="4245545"/>
          </a:xfrm>
          <a:prstGeom prst="rect">
            <a:avLst/>
          </a:prstGeom>
        </p:spPr>
      </p:pic>
      <p:pic>
        <p:nvPicPr>
          <p:cNvPr id="15995616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0" y="1489363"/>
            <a:ext cx="3095624" cy="5333999"/>
          </a:xfrm>
          <a:prstGeom prst="rect">
            <a:avLst/>
          </a:prstGeom>
        </p:spPr>
      </p:pic>
      <p:pic>
        <p:nvPicPr>
          <p:cNvPr id="14854116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273636" y="0"/>
            <a:ext cx="6762749" cy="3781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 bwMode="auto">
          <a:xfrm>
            <a:off x="259560" y="365040"/>
            <a:ext cx="114465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1" strike="noStrike" spc="-1">
                <a:solidFill>
                  <a:srgbClr val="000000"/>
                </a:solidFill>
                <a:latin typeface="Calibri Light"/>
              </a:rPr>
              <a:t>RCO – Bilan 2024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38" name="Group 2"/>
          <p:cNvGrpSpPr/>
          <p:nvPr/>
        </p:nvGrpSpPr>
        <p:grpSpPr bwMode="auto">
          <a:xfrm>
            <a:off x="842400" y="2232720"/>
            <a:ext cx="11133360" cy="4100400"/>
            <a:chOff x="842400" y="2232720"/>
            <a:chExt cx="11133360" cy="4100400"/>
          </a:xfrm>
        </p:grpSpPr>
        <p:sp>
          <p:nvSpPr>
            <p:cNvPr id="339" name="CustomShape 3"/>
            <p:cNvSpPr/>
            <p:nvPr/>
          </p:nvSpPr>
          <p:spPr bwMode="auto">
            <a:xfrm>
              <a:off x="842400" y="2246760"/>
              <a:ext cx="2931840" cy="2188440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>
              <a:solidFill>
                <a:srgbClr val="30E846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160" tIns="87480" rIns="29160" bIns="29160">
              <a:noAutofit/>
            </a:bodyPr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80% d'objets réparés</a:t>
              </a:r>
              <a:endParaRPr lang="fr-FR" sz="2300" b="0" strike="noStrike" spc="-1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Plus d’1T d’objets non partis au recyclage</a:t>
              </a:r>
              <a:endParaRPr lang="fr-FR" sz="23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defRPr/>
              </a:pPr>
              <a:endParaRPr lang="fr-FR" sz="2300" b="0" strike="noStrike" spc="-1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8T CO</a:t>
              </a:r>
              <a:r>
                <a:rPr lang="fr-FR" sz="2300" b="0" strike="noStrike" spc="-1" baseline="-25000">
                  <a:solidFill>
                    <a:srgbClr val="000000"/>
                  </a:solidFill>
                  <a:latin typeface="Calibri"/>
                </a:rPr>
                <a:t>2</a:t>
              </a: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 non émis</a:t>
              </a:r>
              <a:endParaRPr lang="fr-FR" sz="2300" b="0" strike="noStrike" spc="-1">
                <a:latin typeface="Arial"/>
              </a:endParaRPr>
            </a:p>
          </p:txBody>
        </p:sp>
        <p:sp>
          <p:nvSpPr>
            <p:cNvPr id="340" name="CustomShape 4"/>
            <p:cNvSpPr/>
            <p:nvPr/>
          </p:nvSpPr>
          <p:spPr bwMode="auto">
            <a:xfrm>
              <a:off x="842400" y="4435920"/>
              <a:ext cx="2931840" cy="941040"/>
            </a:xfrm>
            <a:prstGeom prst="rect">
              <a:avLst/>
            </a:prstGeom>
            <a:solidFill>
              <a:srgbClr val="30E846"/>
            </a:solidFill>
            <a:ln>
              <a:solidFill>
                <a:srgbClr val="30E846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06560" tIns="0" rIns="35640" bIns="0" anchor="ctr">
              <a:noAutofit/>
            </a:bodyPr>
            <a:p>
              <a:pPr>
                <a:lnSpc>
                  <a:spcPct val="90000"/>
                </a:lnSpc>
                <a:tabLst>
                  <a:tab pos="0" algn="l"/>
                </a:tabLst>
                <a:defRPr/>
              </a:pPr>
              <a:r>
                <a:rPr lang="fr-FR" sz="2800" b="0" strike="noStrike" spc="-1">
                  <a:solidFill>
                    <a:srgbClr val="FFFFFF"/>
                  </a:solidFill>
                  <a:latin typeface="Calibri"/>
                </a:rPr>
                <a:t>1000+     Objets Reçus</a:t>
              </a:r>
              <a:endParaRPr lang="fr-FR" sz="2800" b="0" strike="noStrike" spc="-1">
                <a:latin typeface="Arial"/>
              </a:endParaRPr>
            </a:p>
          </p:txBody>
        </p:sp>
        <p:sp>
          <p:nvSpPr>
            <p:cNvPr id="341" name="CustomShape 5"/>
            <p:cNvSpPr/>
            <p:nvPr/>
          </p:nvSpPr>
          <p:spPr bwMode="auto">
            <a:xfrm>
              <a:off x="2879640" y="5019120"/>
              <a:ext cx="1314000" cy="1314000"/>
            </a:xfrm>
            <a:prstGeom prst="ellipse">
              <a:avLst/>
            </a:prstGeom>
            <a:blipFill>
              <a:blip r:embed="rId3"/>
              <a:stretch/>
            </a:blipFill>
            <a:ln>
              <a:solidFill>
                <a:schemeClr val="accent4">
                  <a:tint val="40000"/>
                  <a:hueOff val="0"/>
                  <a:satOff val="0"/>
                  <a:lumOff val="0"/>
                  <a:alphaOff val="0"/>
                  <a:alpha val="9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42" name="CustomShape 6"/>
            <p:cNvSpPr/>
            <p:nvPr/>
          </p:nvSpPr>
          <p:spPr bwMode="auto">
            <a:xfrm>
              <a:off x="4415040" y="2239200"/>
              <a:ext cx="2931840" cy="2188440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160" tIns="87480" rIns="29160" bIns="29160">
              <a:noAutofit/>
            </a:bodyPr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Refus de jeter</a:t>
              </a:r>
              <a:endParaRPr lang="fr-FR" sz="23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defRPr/>
              </a:pPr>
              <a:endParaRPr lang="fr-FR" sz="2300" b="0" strike="noStrike" spc="-1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Besoin de participer</a:t>
              </a:r>
              <a:endParaRPr lang="fr-FR" sz="23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defRPr/>
              </a:pPr>
              <a:endParaRPr lang="fr-FR" sz="2300" b="0" strike="noStrike" spc="-1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Envie d’apprendre</a:t>
              </a:r>
              <a:endParaRPr lang="fr-FR" sz="2300" b="0" strike="noStrike" spc="-1">
                <a:latin typeface="Arial"/>
              </a:endParaRPr>
            </a:p>
            <a:p>
              <a:pPr>
                <a:lnSpc>
                  <a:spcPct val="90000"/>
                </a:lnSpc>
                <a:defRPr/>
              </a:pPr>
              <a:endParaRPr lang="fr-FR" sz="2300" b="0" strike="noStrike" spc="-1">
                <a:latin typeface="Arial"/>
              </a:endParaRPr>
            </a:p>
          </p:txBody>
        </p:sp>
        <p:sp>
          <p:nvSpPr>
            <p:cNvPr id="343" name="CustomShape 7"/>
            <p:cNvSpPr/>
            <p:nvPr/>
          </p:nvSpPr>
          <p:spPr bwMode="auto">
            <a:xfrm>
              <a:off x="4415040" y="4428360"/>
              <a:ext cx="2931840" cy="9410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06560" tIns="0" rIns="35640" bIns="0" anchor="ctr">
              <a:noAutofit/>
            </a:bodyPr>
            <a:p>
              <a:pPr>
                <a:lnSpc>
                  <a:spcPct val="90000"/>
                </a:lnSpc>
                <a:tabLst>
                  <a:tab pos="0" algn="l"/>
                </a:tabLst>
                <a:defRPr/>
              </a:pPr>
              <a:r>
                <a:rPr lang="fr-FR" sz="2800" b="0" strike="noStrike" spc="-1">
                  <a:solidFill>
                    <a:srgbClr val="000000"/>
                  </a:solidFill>
                  <a:latin typeface="Calibri"/>
                </a:rPr>
                <a:t>500 Visiteurs</a:t>
              </a:r>
              <a:endParaRPr lang="fr-FR" sz="2800" b="0" strike="noStrike" spc="-1">
                <a:latin typeface="Arial"/>
              </a:endParaRPr>
            </a:p>
          </p:txBody>
        </p:sp>
        <p:sp>
          <p:nvSpPr>
            <p:cNvPr id="344" name="CustomShape 8"/>
            <p:cNvSpPr/>
            <p:nvPr/>
          </p:nvSpPr>
          <p:spPr bwMode="auto">
            <a:xfrm>
              <a:off x="6585480" y="4985640"/>
              <a:ext cx="1344600" cy="1344600"/>
            </a:xfrm>
            <a:prstGeom prst="ellipse">
              <a:avLst/>
            </a:prstGeom>
            <a:blipFill>
              <a:blip r:embed="rId4"/>
              <a:stretch/>
            </a:blipFill>
            <a:ln>
              <a:solidFill>
                <a:schemeClr val="accent4">
                  <a:tint val="40000"/>
                  <a:hueOff val="5430963"/>
                  <a:satOff val="-25622"/>
                  <a:lumOff val="-925"/>
                  <a:alphaOff val="0"/>
                  <a:alpha val="9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45" name="CustomShape 9"/>
            <p:cNvSpPr/>
            <p:nvPr/>
          </p:nvSpPr>
          <p:spPr bwMode="auto">
            <a:xfrm>
              <a:off x="8002800" y="2232720"/>
              <a:ext cx="2931840" cy="2188440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hueOff val="0"/>
                <a:satOff val="0"/>
                <a:lumOff val="0"/>
                <a:alphaOff val="0"/>
                <a:alpha val="90000"/>
              </a:schemeClr>
            </a:solidFill>
            <a:ln>
              <a:solidFill>
                <a:schemeClr val="accent4">
                  <a:hueOff val="9800891"/>
                  <a:satOff val="-40777"/>
                  <a:lumOff val="9608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29160" tIns="87480" rIns="29160" bIns="29160">
              <a:noAutofit/>
            </a:bodyPr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Envie de partager</a:t>
              </a:r>
              <a:endParaRPr lang="fr-FR" sz="2300" b="0" strike="noStrike" spc="-1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Plaisir de réparer</a:t>
              </a:r>
              <a:endParaRPr lang="fr-FR" sz="2300" b="0" strike="noStrike" spc="-1">
                <a:latin typeface="Arial"/>
              </a:endParaRPr>
            </a:p>
            <a:p>
              <a:pPr marL="228600" lvl="1" indent="-22824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  <a:defRPr/>
              </a:pPr>
              <a:r>
                <a:rPr lang="fr-FR" sz="2300" b="0" strike="noStrike" spc="-1">
                  <a:solidFill>
                    <a:srgbClr val="000000"/>
                  </a:solidFill>
                  <a:latin typeface="Calibri"/>
                </a:rPr>
                <a:t>Refus de la surconsommation</a:t>
              </a:r>
              <a:endParaRPr lang="fr-FR" sz="2300" b="0" strike="noStrike" spc="-1">
                <a:latin typeface="Arial"/>
              </a:endParaRPr>
            </a:p>
          </p:txBody>
        </p:sp>
        <p:sp>
          <p:nvSpPr>
            <p:cNvPr id="346" name="CustomShape 10"/>
            <p:cNvSpPr/>
            <p:nvPr/>
          </p:nvSpPr>
          <p:spPr bwMode="auto">
            <a:xfrm>
              <a:off x="8002800" y="4421520"/>
              <a:ext cx="2931840" cy="941040"/>
            </a:xfrm>
            <a:prstGeom prst="rect">
              <a:avLst/>
            </a:prstGeom>
            <a:solidFill>
              <a:schemeClr val="accent4">
                <a:hueOff val="9800891"/>
                <a:satOff val="-40777"/>
                <a:lumOff val="9608"/>
                <a:alphaOff val="0"/>
              </a:schemeClr>
            </a:solidFill>
            <a:ln>
              <a:solidFill>
                <a:schemeClr val="accent4">
                  <a:hueOff val="9800891"/>
                  <a:satOff val="-40777"/>
                  <a:lumOff val="9608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06560" tIns="0" rIns="35640" bIns="0" anchor="ctr">
              <a:noAutofit/>
            </a:bodyPr>
            <a:p>
              <a:pPr>
                <a:lnSpc>
                  <a:spcPct val="90000"/>
                </a:lnSpc>
                <a:tabLst>
                  <a:tab pos="0" algn="l"/>
                </a:tabLst>
                <a:defRPr/>
              </a:pPr>
              <a:r>
                <a:rPr lang="fr-FR" sz="2800" b="0" strike="noStrike" spc="-1">
                  <a:solidFill>
                    <a:srgbClr val="FFFFFF"/>
                  </a:solidFill>
                  <a:latin typeface="Calibri"/>
                </a:rPr>
                <a:t>35 Réparateur.rice.s</a:t>
              </a:r>
              <a:endParaRPr lang="fr-FR" sz="2800" b="0" strike="noStrike" spc="-1">
                <a:latin typeface="Arial"/>
              </a:endParaRPr>
            </a:p>
          </p:txBody>
        </p:sp>
        <p:sp>
          <p:nvSpPr>
            <p:cNvPr id="347" name="CustomShape 11"/>
            <p:cNvSpPr/>
            <p:nvPr/>
          </p:nvSpPr>
          <p:spPr bwMode="auto">
            <a:xfrm>
              <a:off x="10604520" y="4906440"/>
              <a:ext cx="1371240" cy="1371240"/>
            </a:xfrm>
            <a:prstGeom prst="ellipse">
              <a:avLst/>
            </a:prstGeom>
            <a:blipFill>
              <a:blip r:embed="rId5"/>
              <a:stretch/>
            </a:blipFill>
            <a:ln>
              <a:solidFill>
                <a:schemeClr val="accent4">
                  <a:tint val="40000"/>
                  <a:hueOff val="10861925"/>
                  <a:satOff val="-51245"/>
                  <a:lumOff val="-1851"/>
                  <a:alphaOff val="0"/>
                  <a:alpha val="9000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</p:grpSp>
      <p:pic>
        <p:nvPicPr>
          <p:cNvPr id="348" name="Graphique 9" descr="Paquet de graines contour"/>
          <p:cNvPicPr/>
          <p:nvPr/>
        </p:nvPicPr>
        <p:blipFill>
          <a:blip r:embed="rId6"/>
          <a:stretch/>
        </p:blipFill>
        <p:spPr bwMode="auto">
          <a:xfrm>
            <a:off x="1587600" y="5558400"/>
            <a:ext cx="1236960" cy="1236960"/>
          </a:xfrm>
          <a:prstGeom prst="rect">
            <a:avLst/>
          </a:prstGeom>
          <a:ln>
            <a:noFill/>
          </a:ln>
        </p:spPr>
      </p:pic>
      <p:pic>
        <p:nvPicPr>
          <p:cNvPr id="349" name="Graphique 11" descr="Arrosoir avec un remplissage uni"/>
          <p:cNvPicPr/>
          <p:nvPr/>
        </p:nvPicPr>
        <p:blipFill>
          <a:blip r:embed="rId7"/>
          <a:stretch/>
        </p:blipFill>
        <p:spPr bwMode="auto">
          <a:xfrm>
            <a:off x="9071280" y="5396760"/>
            <a:ext cx="1236960" cy="1236960"/>
          </a:xfrm>
          <a:prstGeom prst="rect">
            <a:avLst/>
          </a:prstGeom>
          <a:ln>
            <a:noFill/>
          </a:ln>
        </p:spPr>
      </p:pic>
      <p:pic>
        <p:nvPicPr>
          <p:cNvPr id="350" name="Graphique 13" descr="Soleil avec un remplissage uni"/>
          <p:cNvPicPr/>
          <p:nvPr/>
        </p:nvPicPr>
        <p:blipFill>
          <a:blip r:embed="rId8"/>
          <a:stretch/>
        </p:blipFill>
        <p:spPr bwMode="auto">
          <a:xfrm>
            <a:off x="5335560" y="5396760"/>
            <a:ext cx="1236960" cy="1236960"/>
          </a:xfrm>
          <a:prstGeom prst="rect">
            <a:avLst/>
          </a:prstGeom>
          <a:ln>
            <a:noFill/>
          </a:ln>
        </p:spPr>
      </p:pic>
      <p:pic>
        <p:nvPicPr>
          <p:cNvPr id="351" name="Image 14" descr="Une image contenant texte&#10;&#10;Description générée automatiquement"/>
          <p:cNvPicPr/>
          <p:nvPr/>
        </p:nvPicPr>
        <p:blipFill>
          <a:blip r:embed="rId9"/>
          <a:stretch/>
        </p:blipFill>
        <p:spPr bwMode="auto">
          <a:xfrm>
            <a:off x="7253640" y="-9000"/>
            <a:ext cx="4937760" cy="16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 bwMode="auto"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Un Cas Typique d’intervention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3" name="Image 3" descr=""/>
          <p:cNvPicPr/>
          <p:nvPr/>
        </p:nvPicPr>
        <p:blipFill>
          <a:blip r:embed="rId3"/>
          <a:stretch/>
        </p:blipFill>
        <p:spPr bwMode="auto">
          <a:xfrm>
            <a:off x="812879" y="1724040"/>
            <a:ext cx="3912840" cy="4508640"/>
          </a:xfrm>
          <a:prstGeom prst="rect">
            <a:avLst/>
          </a:prstGeom>
          <a:ln>
            <a:noFill/>
          </a:ln>
        </p:spPr>
      </p:pic>
      <p:pic>
        <p:nvPicPr>
          <p:cNvPr id="354" name="Image 4" descr=""/>
          <p:cNvPicPr/>
          <p:nvPr/>
        </p:nvPicPr>
        <p:blipFill>
          <a:blip r:embed="rId4"/>
          <a:stretch/>
        </p:blipFill>
        <p:spPr bwMode="auto">
          <a:xfrm>
            <a:off x="2769480" y="5575320"/>
            <a:ext cx="1944000" cy="1305720"/>
          </a:xfrm>
          <a:prstGeom prst="rect">
            <a:avLst/>
          </a:prstGeom>
          <a:ln>
            <a:noFill/>
          </a:ln>
        </p:spPr>
      </p:pic>
      <p:pic>
        <p:nvPicPr>
          <p:cNvPr id="355" name="Image 5" descr=""/>
          <p:cNvPicPr/>
          <p:nvPr/>
        </p:nvPicPr>
        <p:blipFill>
          <a:blip r:embed="rId5"/>
          <a:stretch/>
        </p:blipFill>
        <p:spPr bwMode="auto">
          <a:xfrm>
            <a:off x="5375880" y="1752840"/>
            <a:ext cx="2661120" cy="3171240"/>
          </a:xfrm>
          <a:prstGeom prst="rect">
            <a:avLst/>
          </a:prstGeom>
          <a:ln>
            <a:noFill/>
          </a:ln>
        </p:spPr>
      </p:pic>
      <p:pic>
        <p:nvPicPr>
          <p:cNvPr id="356" name="Image 6" descr=""/>
          <p:cNvPicPr/>
          <p:nvPr/>
        </p:nvPicPr>
        <p:blipFill>
          <a:blip r:embed="rId6"/>
          <a:stretch/>
        </p:blipFill>
        <p:spPr bwMode="auto">
          <a:xfrm>
            <a:off x="6003000" y="5157360"/>
            <a:ext cx="2034000" cy="1555560"/>
          </a:xfrm>
          <a:prstGeom prst="rect">
            <a:avLst/>
          </a:prstGeom>
          <a:ln>
            <a:noFill/>
          </a:ln>
        </p:spPr>
      </p:pic>
      <p:sp>
        <p:nvSpPr>
          <p:cNvPr id="357" name="CustomShape 2"/>
          <p:cNvSpPr/>
          <p:nvPr/>
        </p:nvSpPr>
        <p:spPr bwMode="auto">
          <a:xfrm>
            <a:off x="8976240" y="1752840"/>
            <a:ext cx="288000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Objet en panne de valeur trop « faible » pour intéresser un réparateur professionnel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10 min de diagnostic par un réparateur électronicien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0,12€ de réparations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 bwMode="auto">
          <a:xfrm>
            <a:off x="8332560" y="5750640"/>
            <a:ext cx="4168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>
            <a:spAutoFit/>
          </a:bodyPr>
          <a:p>
            <a:pPr>
              <a:lnSpc>
                <a:spcPct val="100000"/>
              </a:lnSpc>
              <a:defRPr/>
            </a:pPr>
            <a:r>
              <a:rPr lang="fr-FR" sz="1800" b="0" i="1" strike="noStrike" spc="-1">
                <a:solidFill>
                  <a:srgbClr val="000000"/>
                </a:solidFill>
                <a:latin typeface="Calibri"/>
              </a:rPr>
              <a:t>10 kg de déchets non « recyclés » 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359" name="CustomShape 4"/>
          <p:cNvSpPr/>
          <p:nvPr/>
        </p:nvSpPr>
        <p:spPr bwMode="auto">
          <a:xfrm>
            <a:off x="7320960" y="2565000"/>
            <a:ext cx="790200" cy="773640"/>
          </a:xfrm>
          <a:prstGeom prst="ellipse">
            <a:avLst/>
          </a:prstGeom>
          <a:noFill/>
          <a:ln w="8244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0" name="Image 14" descr="Une image contenant texte&#10;&#10;Description générée automatiquement"/>
          <p:cNvPicPr/>
          <p:nvPr/>
        </p:nvPicPr>
        <p:blipFill>
          <a:blip r:embed="rId7"/>
          <a:stretch/>
        </p:blipFill>
        <p:spPr bwMode="auto">
          <a:xfrm>
            <a:off x="7253640" y="-9000"/>
            <a:ext cx="4937760" cy="16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 bwMode="auto">
          <a:xfrm>
            <a:off x="4572000" y="365040"/>
            <a:ext cx="67813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160E82"/>
                </a:solidFill>
                <a:latin typeface="Calibri Light"/>
              </a:rPr>
              <a:t>Qu’est-ce qu’implique une réparation ?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TextShape 2"/>
          <p:cNvSpPr txBox="1"/>
          <p:nvPr/>
        </p:nvSpPr>
        <p:spPr bwMode="auto"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3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50% du temps – juste un démontage, et une réparation immédiate (fil à souder, pièce à coller, etc…)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4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30% du temps – nécessite une </a:t>
            </a:r>
            <a:r>
              <a:rPr lang="fr-FR" sz="2800" b="1" strike="noStrike" spc="-1">
                <a:solidFill>
                  <a:srgbClr val="160E82"/>
                </a:solidFill>
                <a:latin typeface="Calibri"/>
              </a:rPr>
              <a:t>pièce détachée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5"/>
              </a:buBlip>
              <a:tabLst>
                <a:tab pos="0" algn="l"/>
              </a:tabLst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20% du temps – trop long ou impossible à réparer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</p:txBody>
      </p:sp>
      <p:pic>
        <p:nvPicPr>
          <p:cNvPr id="363" name="Espace réservé du contenu 10" descr="Une image contenant texte, personne, intérieur, homme&#10;&#10;Description générée automatiquement"/>
          <p:cNvPicPr/>
          <p:nvPr/>
        </p:nvPicPr>
        <p:blipFill>
          <a:blip r:embed="rId6"/>
          <a:stretch/>
        </p:blipFill>
        <p:spPr bwMode="auto">
          <a:xfrm>
            <a:off x="6172200" y="2272320"/>
            <a:ext cx="5181120" cy="345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 bwMode="auto">
          <a:xfrm>
            <a:off x="4572000" y="365040"/>
            <a:ext cx="67813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160E82"/>
                </a:solidFill>
                <a:latin typeface="Calibri Light"/>
              </a:rPr>
              <a:t>Limites actuelles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TextShape 2"/>
          <p:cNvSpPr txBox="1"/>
          <p:nvPr/>
        </p:nvSpPr>
        <p:spPr bwMode="auto"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3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Les </a:t>
            </a:r>
            <a:r>
              <a:rPr lang="fr-FR" sz="2800" b="1" strike="noStrike" spc="-1">
                <a:solidFill>
                  <a:srgbClr val="160E82"/>
                </a:solidFill>
                <a:latin typeface="Calibri"/>
              </a:rPr>
              <a:t>Pièces Détachées </a:t>
            </a: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– une ressource sans valeur mais … introuvable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4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Quand les pièces existent le prix des frais de transport dépasse souvent le prix de l’objet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>
              <a:defRPr/>
            </a:pP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5"/>
              </a:buBlip>
              <a:defRPr/>
            </a:pPr>
            <a:r>
              <a:rPr lang="fr-FR" sz="2400" b="0" strike="noStrike" spc="-1">
                <a:solidFill>
                  <a:srgbClr val="70AD47"/>
                </a:solidFill>
                <a:latin typeface="Calibri"/>
              </a:rPr>
              <a:t>Regroupement des réparations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6"/>
              </a:buBlip>
              <a:defRPr/>
            </a:pPr>
            <a:r>
              <a:rPr lang="fr-FR" sz="2400" b="0" strike="noStrike" spc="-1">
                <a:solidFill>
                  <a:srgbClr val="70AD47"/>
                </a:solidFill>
                <a:latin typeface="Calibri"/>
              </a:rPr>
              <a:t>Récupération de pièces dans des objets  « morts »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</p:txBody>
      </p:sp>
      <p:sp>
        <p:nvSpPr>
          <p:cNvPr id="366" name="TextShape 3"/>
          <p:cNvSpPr txBox="1"/>
          <p:nvPr/>
        </p:nvSpPr>
        <p:spPr bwMode="auto">
          <a:xfrm>
            <a:off x="6172200" y="1825560"/>
            <a:ext cx="5181120" cy="5032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0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7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Les </a:t>
            </a:r>
            <a:r>
              <a:rPr lang="fr-FR" sz="2800" b="1" strike="noStrike" spc="-1">
                <a:solidFill>
                  <a:srgbClr val="160E82"/>
                </a:solidFill>
                <a:latin typeface="Calibri"/>
              </a:rPr>
              <a:t>Compétences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8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Les fabricants ne facilitent pas la vie avec des objets non-démontables ou sans instructions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9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Des nouvelles techniques à apprendre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>
              <a:defRPr/>
            </a:pP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10"/>
              </a:buBlip>
              <a:defRPr/>
            </a:pPr>
            <a:r>
              <a:rPr lang="fr-FR" sz="2400" b="0" strike="noStrike" spc="-1">
                <a:solidFill>
                  <a:srgbClr val="70AD47"/>
                </a:solidFill>
                <a:latin typeface="Calibri"/>
              </a:rPr>
              <a:t>Indice de réparabilité commence à entrer dans la loi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11"/>
              </a:buBlip>
              <a:defRPr/>
            </a:pPr>
            <a:r>
              <a:rPr lang="fr-FR" sz="2400" b="0" strike="noStrike" spc="-1">
                <a:solidFill>
                  <a:srgbClr val="70AD47"/>
                </a:solidFill>
                <a:latin typeface="Calibri"/>
              </a:rPr>
              <a:t>En groupe, il est facile et amusant de s’auto-former – nous sommes maintenant « compétents » en: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9144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  <a:defRPr/>
            </a:pPr>
            <a:r>
              <a:rPr lang="fr-FR" sz="2000" b="0" strike="noStrike" spc="-1">
                <a:solidFill>
                  <a:srgbClr val="70AD47"/>
                </a:solidFill>
                <a:latin typeface="Calibri"/>
              </a:rPr>
              <a:t>Électronique, mécanique, impression 3D, soudure à l’arc, menuiserie, etc...</a:t>
            </a:r>
            <a:endParaRPr lang="fr-FR" sz="20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20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2000" b="0" strike="noStrike" spc="-1">
              <a:solidFill>
                <a:srgbClr val="160E82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 bwMode="auto">
          <a:xfrm>
            <a:off x="4572000" y="365040"/>
            <a:ext cx="67813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defRPr/>
            </a:pPr>
            <a:r>
              <a:rPr lang="fr-FR" sz="4400" b="0" strike="noStrike" spc="-1">
                <a:solidFill>
                  <a:srgbClr val="160E82"/>
                </a:solidFill>
                <a:latin typeface="Calibri Light"/>
              </a:rPr>
              <a:t>Des réparations non rentables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CustomShape 2"/>
          <p:cNvSpPr/>
          <p:nvPr/>
        </p:nvSpPr>
        <p:spPr bwMode="auto">
          <a:xfrm>
            <a:off x="6095880" y="1690560"/>
            <a:ext cx="518112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Picture 2" descr="Ligne de recyclage des DEEE"/>
          <p:cNvPicPr/>
          <p:nvPr/>
        </p:nvPicPr>
        <p:blipFill>
          <a:blip r:embed="rId3"/>
          <a:stretch/>
        </p:blipFill>
        <p:spPr bwMode="auto">
          <a:xfrm>
            <a:off x="6387480" y="2032560"/>
            <a:ext cx="4889880" cy="3667320"/>
          </a:xfrm>
          <a:prstGeom prst="rect">
            <a:avLst/>
          </a:prstGeom>
          <a:ln>
            <a:noFill/>
          </a:ln>
        </p:spPr>
      </p:pic>
      <p:sp>
        <p:nvSpPr>
          <p:cNvPr id="370" name="TextShape 3"/>
          <p:cNvSpPr txBox="1"/>
          <p:nvPr/>
        </p:nvSpPr>
        <p:spPr bwMode="auto"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4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Rentabilité économique impossible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5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Valeur nominale des objets est inférieure à celle de ses pièces détachées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SzPct val="100000"/>
              <a:buBlip>
                <a:blip r:embed="rId6"/>
              </a:buBlip>
              <a:defRPr/>
            </a:pPr>
            <a:r>
              <a:rPr lang="fr-FR" sz="2400" b="0" strike="noStrike" spc="-1">
                <a:solidFill>
                  <a:srgbClr val="160E82"/>
                </a:solidFill>
                <a:latin typeface="Calibri"/>
              </a:rPr>
              <a:t>Sans compter la main d’oeuvre</a:t>
            </a: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fr-FR" sz="2400" b="0" strike="noStrike" spc="-1">
              <a:solidFill>
                <a:srgbClr val="160E82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SzPct val="100014"/>
              <a:buBlip>
                <a:blip r:embed="rId7"/>
              </a:buBlip>
              <a:defRPr/>
            </a:pPr>
            <a:r>
              <a:rPr lang="fr-FR" sz="2800" b="0" strike="noStrike" spc="-1">
                <a:solidFill>
                  <a:srgbClr val="160E82"/>
                </a:solidFill>
                <a:latin typeface="Calibri"/>
              </a:rPr>
              <a:t>Rentabilité écologique </a:t>
            </a:r>
            <a:r>
              <a:rPr lang="fr-FR" sz="2800" b="1" strike="noStrike" spc="-1">
                <a:solidFill>
                  <a:srgbClr val="160E82"/>
                </a:solidFill>
                <a:latin typeface="Calibri"/>
              </a:rPr>
              <a:t>garantie</a:t>
            </a: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defRPr/>
            </a:pPr>
            <a:endParaRPr lang="fr-FR" sz="2800" b="0" strike="noStrike" spc="-1">
              <a:solidFill>
                <a:srgbClr val="160E82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71" name="Picture 5" descr=""/>
          <p:cNvPicPr/>
          <p:nvPr/>
        </p:nvPicPr>
        <p:blipFill>
          <a:blip r:embed="rId3"/>
          <a:stretch/>
        </p:blipFill>
        <p:spPr bwMode="auto">
          <a:xfrm>
            <a:off x="0" y="0"/>
            <a:ext cx="4635360" cy="6857640"/>
          </a:xfrm>
          <a:prstGeom prst="rect">
            <a:avLst/>
          </a:prstGeom>
          <a:ln>
            <a:noFill/>
          </a:ln>
        </p:spPr>
      </p:pic>
      <p:graphicFrame>
        <p:nvGraphicFramePr>
          <p:cNvPr id="1" name="Diagram1"/>
          <p:cNvGraphicFramePr>
            <a:graphicFrameLocks xmlns:a="http://schemas.openxmlformats.org/drawingml/2006/main"/>
          </p:cNvGraphicFramePr>
          <p:nvPr/>
        </p:nvGraphicFramePr>
        <p:xfrm>
          <a:off x="4965480" y="1989000"/>
          <a:ext cx="7034760" cy="4536000"/>
          <a:chOff x="0" y="0"/>
          <a:chExt cx="7034760" cy="453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7" r:qs="rId8" r:cs="rId6"/>
          </a:graphicData>
        </a:graphic>
      </p:graphicFrame>
      <p:pic>
        <p:nvPicPr>
          <p:cNvPr id="372" name="Image 14" descr="Une image contenant texte&#10;&#10;Description générée automatiquement"/>
          <p:cNvPicPr/>
          <p:nvPr/>
        </p:nvPicPr>
        <p:blipFill>
          <a:blip r:embed="rId9"/>
          <a:stretch/>
        </p:blipFill>
        <p:spPr bwMode="auto">
          <a:xfrm>
            <a:off x="7253640" y="-9000"/>
            <a:ext cx="4937760" cy="1683720"/>
          </a:xfrm>
          <a:prstGeom prst="rect">
            <a:avLst/>
          </a:prstGeom>
          <a:ln>
            <a:noFill/>
          </a:ln>
        </p:spPr>
      </p:pic>
      <p:sp>
        <p:nvSpPr>
          <p:cNvPr id="373" name="TextShape 1"/>
          <p:cNvSpPr txBox="1"/>
          <p:nvPr/>
        </p:nvSpPr>
        <p:spPr bwMode="auto">
          <a:xfrm>
            <a:off x="4965480" y="629280"/>
            <a:ext cx="6586200" cy="1676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defRPr/>
            </a:pPr>
            <a:r>
              <a:rPr lang="fr-FR" sz="5400" b="0" strike="noStrike" spc="-1">
                <a:solidFill>
                  <a:srgbClr val="000000"/>
                </a:solidFill>
                <a:latin typeface="Calibri Light"/>
              </a:rPr>
              <a:t>Nos valeurs</a:t>
            </a:r>
            <a:endParaRPr lang="fr-FR" sz="5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_rels/theme5.xml.rels><?xml version="1.0" encoding="UTF-8" standalone="yes"?><Relationships xmlns="http://schemas.openxmlformats.org/package/2006/relationships"></Relationships>
</file>

<file path=ppt/theme/_rels/theme6.xml.rels><?xml version="1.0" encoding="UTF-8" standalone="yes"?><Relationships xmlns="http://schemas.openxmlformats.org/package/2006/relationships"></Relationships>
</file>

<file path=ppt/theme/_rels/theme7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5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6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7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ONLYOFFICE/8.0.1.31</Application>
  <DocSecurity>0</DocSecurity>
  <PresentationFormat/>
  <Paragraphs>0</Paragraphs>
  <Slides>15</Slides>
  <Notes>15</Notes>
  <HiddenSlides>0</HiddenSlides>
  <MMClips>2</MMClips>
  <ScaleCrop>0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Theme 1</vt:lpstr>
      <vt:lpstr>Theme 2</vt:lpstr>
      <vt:lpstr>Theme 3</vt:lpstr>
      <vt:lpstr>Theme 4</vt:lpstr>
      <vt:lpstr>Theme 5</vt:lpstr>
      <vt:lpstr>Theme 6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L’équipe du Repair Café Orsay</dc:title>
  <dc:subject/>
  <dc:creator>Jean Senellart</dc:creator>
  <cp:keywords/>
  <dc:description/>
  <dc:identifier/>
  <dc:language>fr-FR</dc:language>
  <cp:lastModifiedBy/>
  <cp:revision>15</cp:revision>
  <dcterms:created xsi:type="dcterms:W3CDTF">2021-09-03T13:16:00Z</dcterms:created>
  <dcterms:modified xsi:type="dcterms:W3CDTF">2024-10-24T07:05:17Z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75</vt:i4>
  </property>
</Properties>
</file>